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9" r:id="rId3"/>
    <p:sldId id="290" r:id="rId4"/>
    <p:sldId id="291" r:id="rId5"/>
    <p:sldId id="293" r:id="rId6"/>
    <p:sldId id="292" r:id="rId7"/>
    <p:sldId id="257" r:id="rId8"/>
    <p:sldId id="258" r:id="rId9"/>
    <p:sldId id="259" r:id="rId10"/>
    <p:sldId id="273" r:id="rId11"/>
    <p:sldId id="261" r:id="rId12"/>
    <p:sldId id="274" r:id="rId13"/>
    <p:sldId id="275" r:id="rId14"/>
    <p:sldId id="277" r:id="rId15"/>
    <p:sldId id="278" r:id="rId16"/>
    <p:sldId id="279" r:id="rId17"/>
    <p:sldId id="280" r:id="rId18"/>
    <p:sldId id="262" r:id="rId19"/>
    <p:sldId id="281" r:id="rId20"/>
    <p:sldId id="284" r:id="rId21"/>
    <p:sldId id="283" r:id="rId22"/>
    <p:sldId id="282" r:id="rId23"/>
    <p:sldId id="287" r:id="rId24"/>
    <p:sldId id="285" r:id="rId25"/>
    <p:sldId id="269" r:id="rId26"/>
    <p:sldId id="286"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5FB2F-7573-43E4-8C13-8E4D0A6AE361}" type="datetimeFigureOut">
              <a:rPr lang="en-US" smtClean="0"/>
              <a:t>10/31/2018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8AE0C-2FFD-4604-AA6E-AF21C81EF3A7}" type="slidenum">
              <a:rPr lang="en-US" smtClean="0"/>
              <a:t>‹#›</a:t>
            </a:fld>
            <a:endParaRPr lang="en-US"/>
          </a:p>
        </p:txBody>
      </p:sp>
    </p:spTree>
    <p:extLst>
      <p:ext uri="{BB962C8B-B14F-4D97-AF65-F5344CB8AC3E}">
        <p14:creationId xmlns:p14="http://schemas.microsoft.com/office/powerpoint/2010/main" val="131500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8AE0C-2FFD-4604-AA6E-AF21C81EF3A7}" type="slidenum">
              <a:rPr lang="en-US" smtClean="0"/>
              <a:t>2</a:t>
            </a:fld>
            <a:endParaRPr lang="en-US"/>
          </a:p>
        </p:txBody>
      </p:sp>
    </p:spTree>
    <p:extLst>
      <p:ext uri="{BB962C8B-B14F-4D97-AF65-F5344CB8AC3E}">
        <p14:creationId xmlns:p14="http://schemas.microsoft.com/office/powerpoint/2010/main" val="43570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95536" y="1412776"/>
            <a:ext cx="8229600" cy="1143000"/>
          </a:xfrm>
        </p:spPr>
        <p:txBody>
          <a:bodyPr/>
          <a:lstStyle>
            <a:lvl1pPr>
              <a:defRPr baseline="0"/>
            </a:lvl1pPr>
          </a:lstStyle>
          <a:p>
            <a:r>
              <a:rPr lang="en-US" altLang="zh-TW" smtClean="0"/>
              <a:t>Click to edit Master title style</a:t>
            </a:r>
            <a:endParaRPr lang="zh-TW" altLang="en-US" dirty="0"/>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CED39505-F38E-4207-BFA6-EC0F1EF404D1}" type="slidenum">
              <a:rPr lang="en-US" altLang="zh-TW"/>
              <a:pPr>
                <a:defRPr/>
              </a:pPr>
              <a:t>‹#›</a:t>
            </a:fld>
            <a:endParaRPr lang="en-US" altLang="zh-TW"/>
          </a:p>
        </p:txBody>
      </p:sp>
    </p:spTree>
    <p:extLst>
      <p:ext uri="{BB962C8B-B14F-4D97-AF65-F5344CB8AC3E}">
        <p14:creationId xmlns:p14="http://schemas.microsoft.com/office/powerpoint/2010/main" val="180479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gif"/><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unitedindia.com/laws_of_atoms.htm" TargetMode="Externa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625" y="0"/>
            <a:ext cx="9191625" cy="6962775"/>
          </a:xfrm>
          <a:prstGeom prst="rect">
            <a:avLst/>
          </a:prstGeom>
          <a:noFill/>
          <a:ln w="9525">
            <a:noFill/>
            <a:miter lim="800000"/>
            <a:headEnd/>
            <a:tailEnd/>
          </a:ln>
        </p:spPr>
      </p:pic>
      <p:sp>
        <p:nvSpPr>
          <p:cNvPr id="5" name="Rectangle 4"/>
          <p:cNvSpPr/>
          <p:nvPr/>
        </p:nvSpPr>
        <p:spPr>
          <a:xfrm>
            <a:off x="-19455" y="0"/>
            <a:ext cx="9296400" cy="70866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8991600" cy="830997"/>
          </a:xfrm>
          <a:prstGeom prst="rect">
            <a:avLst/>
          </a:prstGeom>
          <a:solidFill>
            <a:schemeClr val="bg2">
              <a:alpha val="59000"/>
            </a:schemeClr>
          </a:solidFill>
          <a:effectLst>
            <a:softEdge rad="127000"/>
          </a:effectLst>
        </p:spPr>
        <p:txBody>
          <a:bodyPr wrap="square" rtlCol="0">
            <a:spAutoFit/>
          </a:bodyPr>
          <a:lstStyle/>
          <a:p>
            <a:pPr algn="ctr"/>
            <a:r>
              <a:rPr lang="en-US" sz="4800" b="1" dirty="0" smtClean="0"/>
              <a:t>Greece – Tutor to the World</a:t>
            </a:r>
            <a:endParaRPr lang="en-US" sz="4800" b="1" dirty="0"/>
          </a:p>
        </p:txBody>
      </p:sp>
      <p:sp>
        <p:nvSpPr>
          <p:cNvPr id="7" name="TextBox 6"/>
          <p:cNvSpPr txBox="1"/>
          <p:nvPr/>
        </p:nvSpPr>
        <p:spPr>
          <a:xfrm>
            <a:off x="1524000" y="4419600"/>
            <a:ext cx="6553200" cy="1815882"/>
          </a:xfrm>
          <a:prstGeom prst="rect">
            <a:avLst/>
          </a:prstGeom>
          <a:solidFill>
            <a:schemeClr val="bg2">
              <a:alpha val="46000"/>
            </a:schemeClr>
          </a:solidFill>
          <a:effectLst>
            <a:softEdge rad="63500"/>
          </a:effectLst>
        </p:spPr>
        <p:txBody>
          <a:bodyPr wrap="square" rtlCol="0">
            <a:spAutoFit/>
          </a:bodyPr>
          <a:lstStyle/>
          <a:p>
            <a:pPr algn="ctr"/>
            <a:r>
              <a:rPr lang="en-US" sz="2800" b="1" dirty="0" err="1" smtClean="0"/>
              <a:t>Gautam</a:t>
            </a:r>
            <a:r>
              <a:rPr lang="en-US" sz="2800" b="1" dirty="0" smtClean="0"/>
              <a:t> Biswas</a:t>
            </a:r>
          </a:p>
          <a:p>
            <a:pPr algn="ctr"/>
            <a:r>
              <a:rPr lang="en-US" sz="2800" b="1" dirty="0" smtClean="0"/>
              <a:t>JC Bose National Fellow and Director</a:t>
            </a:r>
          </a:p>
          <a:p>
            <a:pPr algn="ctr"/>
            <a:r>
              <a:rPr lang="en-US" sz="2800" b="1" dirty="0" smtClean="0"/>
              <a:t>Indian Institute of Technology Guwahati</a:t>
            </a:r>
          </a:p>
          <a:p>
            <a:pPr algn="ctr"/>
            <a:r>
              <a:rPr lang="en-US" sz="2800" b="1" dirty="0" smtClean="0"/>
              <a:t>Guwahati – 781039, </a:t>
            </a:r>
            <a:r>
              <a:rPr lang="en-US" sz="2800" b="1" dirty="0" err="1" smtClean="0"/>
              <a:t>india</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0" y="3352800"/>
            <a:ext cx="8229600" cy="2972622"/>
            <a:chOff x="152400" y="3352800"/>
            <a:chExt cx="8229600" cy="2972622"/>
          </a:xfrm>
        </p:grpSpPr>
        <p:pic>
          <p:nvPicPr>
            <p:cNvPr id="1030" name="Picture 6" descr="Colossus of Rhodes image"/>
            <p:cNvPicPr>
              <a:picLocks noChangeAspect="1" noChangeArrowheads="1"/>
            </p:cNvPicPr>
            <p:nvPr/>
          </p:nvPicPr>
          <p:blipFill>
            <a:blip r:embed="rId2" cstate="print"/>
            <a:srcRect/>
            <a:stretch>
              <a:fillRect/>
            </a:stretch>
          </p:blipFill>
          <p:spPr bwMode="auto">
            <a:xfrm>
              <a:off x="914400" y="3352800"/>
              <a:ext cx="3072384" cy="2560320"/>
            </a:xfrm>
            <a:prstGeom prst="rect">
              <a:avLst/>
            </a:prstGeom>
            <a:noFill/>
          </p:spPr>
        </p:pic>
        <p:pic>
          <p:nvPicPr>
            <p:cNvPr id="1032" name="Picture 8" descr="Image result for statue of liberty"/>
            <p:cNvPicPr>
              <a:picLocks noChangeAspect="1" noChangeArrowheads="1"/>
            </p:cNvPicPr>
            <p:nvPr/>
          </p:nvPicPr>
          <p:blipFill>
            <a:blip r:embed="rId3" cstate="print"/>
            <a:srcRect/>
            <a:stretch>
              <a:fillRect/>
            </a:stretch>
          </p:blipFill>
          <p:spPr bwMode="auto">
            <a:xfrm>
              <a:off x="5105400" y="3352800"/>
              <a:ext cx="2560319" cy="2560320"/>
            </a:xfrm>
            <a:prstGeom prst="rect">
              <a:avLst/>
            </a:prstGeom>
            <a:noFill/>
          </p:spPr>
        </p:pic>
        <p:sp>
          <p:nvSpPr>
            <p:cNvPr id="7" name="TextBox 6"/>
            <p:cNvSpPr txBox="1"/>
            <p:nvPr/>
          </p:nvSpPr>
          <p:spPr>
            <a:xfrm>
              <a:off x="152400" y="5925312"/>
              <a:ext cx="8229600" cy="400110"/>
            </a:xfrm>
            <a:prstGeom prst="rect">
              <a:avLst/>
            </a:prstGeom>
            <a:noFill/>
          </p:spPr>
          <p:txBody>
            <a:bodyPr wrap="square" rtlCol="0">
              <a:spAutoFit/>
            </a:bodyPr>
            <a:lstStyle/>
            <a:p>
              <a:r>
                <a:rPr lang="en-US" dirty="0" smtClean="0">
                  <a:solidFill>
                    <a:srgbClr val="0000CC"/>
                  </a:solidFill>
                </a:rPr>
                <a:t>              </a:t>
              </a:r>
              <a:r>
                <a:rPr lang="en-US" sz="2000" dirty="0" smtClean="0">
                  <a:solidFill>
                    <a:srgbClr val="0000CC"/>
                  </a:solidFill>
                </a:rPr>
                <a:t>Colossus of Rhodes, 280 BCE                     Statue of Liberty, 1886 CE</a:t>
              </a:r>
              <a:endParaRPr lang="en-US" dirty="0">
                <a:solidFill>
                  <a:srgbClr val="0000CC"/>
                </a:solidFill>
              </a:endParaRPr>
            </a:p>
          </p:txBody>
        </p:sp>
      </p:grpSp>
      <p:grpSp>
        <p:nvGrpSpPr>
          <p:cNvPr id="8" name="Group 7"/>
          <p:cNvGrpSpPr/>
          <p:nvPr/>
        </p:nvGrpSpPr>
        <p:grpSpPr>
          <a:xfrm>
            <a:off x="381000" y="381000"/>
            <a:ext cx="8229600" cy="2697778"/>
            <a:chOff x="381000" y="381000"/>
            <a:chExt cx="8229600" cy="2697778"/>
          </a:xfrm>
        </p:grpSpPr>
        <p:pic>
          <p:nvPicPr>
            <p:cNvPr id="1026" name="Picture 2" descr="Александрийский маяк"/>
            <p:cNvPicPr>
              <a:picLocks noChangeAspect="1" noChangeArrowheads="1"/>
            </p:cNvPicPr>
            <p:nvPr/>
          </p:nvPicPr>
          <p:blipFill>
            <a:blip r:embed="rId4" cstate="print"/>
            <a:srcRect/>
            <a:stretch>
              <a:fillRect/>
            </a:stretch>
          </p:blipFill>
          <p:spPr bwMode="auto">
            <a:xfrm>
              <a:off x="1143000" y="381000"/>
              <a:ext cx="2285999" cy="2286000"/>
            </a:xfrm>
            <a:prstGeom prst="rect">
              <a:avLst/>
            </a:prstGeom>
            <a:noFill/>
          </p:spPr>
        </p:pic>
        <p:sp>
          <p:nvSpPr>
            <p:cNvPr id="6" name="TextBox 5"/>
            <p:cNvSpPr txBox="1"/>
            <p:nvPr/>
          </p:nvSpPr>
          <p:spPr>
            <a:xfrm>
              <a:off x="381000" y="2678668"/>
              <a:ext cx="8229600" cy="400110"/>
            </a:xfrm>
            <a:prstGeom prst="rect">
              <a:avLst/>
            </a:prstGeom>
            <a:noFill/>
          </p:spPr>
          <p:txBody>
            <a:bodyPr wrap="square" rtlCol="0">
              <a:spAutoFit/>
            </a:bodyPr>
            <a:lstStyle/>
            <a:p>
              <a:r>
                <a:rPr lang="en-US" dirty="0" smtClean="0"/>
                <a:t>	</a:t>
              </a:r>
              <a:r>
                <a:rPr lang="en-US" sz="2000" dirty="0" smtClean="0"/>
                <a:t> </a:t>
              </a:r>
              <a:r>
                <a:rPr lang="en-US" sz="2000" dirty="0" smtClean="0">
                  <a:solidFill>
                    <a:srgbClr val="0000CC"/>
                  </a:solidFill>
                </a:rPr>
                <a:t>Pharos, c. 260 BCE                           Gibraltar Lighthouse, 1841 CE</a:t>
              </a:r>
              <a:endParaRPr lang="en-US" sz="2000" dirty="0">
                <a:solidFill>
                  <a:srgbClr val="0000CC"/>
                </a:solidFill>
              </a:endParaRPr>
            </a:p>
          </p:txBody>
        </p:sp>
        <p:pic>
          <p:nvPicPr>
            <p:cNvPr id="13314" name="Picture 2" descr="Related image"/>
            <p:cNvPicPr>
              <a:picLocks noChangeAspect="1" noChangeArrowheads="1"/>
            </p:cNvPicPr>
            <p:nvPr/>
          </p:nvPicPr>
          <p:blipFill>
            <a:blip r:embed="rId5" cstate="print"/>
            <a:srcRect/>
            <a:stretch>
              <a:fillRect/>
            </a:stretch>
          </p:blipFill>
          <p:spPr bwMode="auto">
            <a:xfrm>
              <a:off x="4800600" y="381000"/>
              <a:ext cx="3049288" cy="2286000"/>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Mathematics</a:t>
            </a:r>
            <a:endParaRPr lang="en-US" sz="2800" b="1" dirty="0"/>
          </a:p>
        </p:txBody>
      </p:sp>
      <p:sp>
        <p:nvSpPr>
          <p:cNvPr id="4" name="TextBox 3"/>
          <p:cNvSpPr txBox="1"/>
          <p:nvPr/>
        </p:nvSpPr>
        <p:spPr>
          <a:xfrm>
            <a:off x="152400" y="609600"/>
            <a:ext cx="8763000" cy="1384995"/>
          </a:xfrm>
          <a:prstGeom prst="rect">
            <a:avLst/>
          </a:prstGeom>
          <a:noFill/>
        </p:spPr>
        <p:txBody>
          <a:bodyPr wrap="square" rtlCol="0">
            <a:spAutoFit/>
          </a:bodyPr>
          <a:lstStyle/>
          <a:p>
            <a:r>
              <a:rPr lang="en-US" sz="2800" dirty="0" smtClean="0"/>
              <a:t>Other ancient cultures </a:t>
            </a:r>
            <a:r>
              <a:rPr lang="en-US" sz="2800" dirty="0" smtClean="0"/>
              <a:t>(Babylon</a:t>
            </a:r>
            <a:r>
              <a:rPr lang="en-US" sz="2800" dirty="0" smtClean="0"/>
              <a:t>, India, China, Maya) knew many mathematical results, but it is to Greece that we owe the stress on </a:t>
            </a:r>
            <a:r>
              <a:rPr lang="en-US" sz="2800" b="1" dirty="0" smtClean="0">
                <a:solidFill>
                  <a:srgbClr val="C00000"/>
                </a:solidFill>
              </a:rPr>
              <a:t>logical</a:t>
            </a:r>
            <a:r>
              <a:rPr lang="en-US" sz="2800" b="1" dirty="0" smtClean="0"/>
              <a:t> </a:t>
            </a:r>
            <a:r>
              <a:rPr lang="en-US" sz="2800" b="1" dirty="0" smtClean="0">
                <a:solidFill>
                  <a:srgbClr val="C00000"/>
                </a:solidFill>
              </a:rPr>
              <a:t>proofs</a:t>
            </a:r>
            <a:r>
              <a:rPr lang="en-US" sz="2800" b="1" dirty="0" smtClean="0"/>
              <a:t>…</a:t>
            </a:r>
            <a:endParaRPr lang="en-US" sz="2800" b="1" dirty="0"/>
          </a:p>
        </p:txBody>
      </p:sp>
      <p:grpSp>
        <p:nvGrpSpPr>
          <p:cNvPr id="12" name="Group 11"/>
          <p:cNvGrpSpPr/>
          <p:nvPr/>
        </p:nvGrpSpPr>
        <p:grpSpPr>
          <a:xfrm>
            <a:off x="152400" y="2179320"/>
            <a:ext cx="8915400" cy="2011680"/>
            <a:chOff x="152400" y="2179320"/>
            <a:chExt cx="8915400" cy="2011680"/>
          </a:xfrm>
        </p:grpSpPr>
        <p:pic>
          <p:nvPicPr>
            <p:cNvPr id="12292" name="Picture 4" descr="Related image"/>
            <p:cNvPicPr>
              <a:picLocks noChangeAspect="1" noChangeArrowheads="1"/>
            </p:cNvPicPr>
            <p:nvPr/>
          </p:nvPicPr>
          <p:blipFill>
            <a:blip r:embed="rId2"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152400" y="2179320"/>
              <a:ext cx="1562012" cy="2011680"/>
            </a:xfrm>
            <a:prstGeom prst="ellipse">
              <a:avLst/>
            </a:prstGeom>
            <a:noFill/>
          </p:spPr>
        </p:pic>
        <p:pic>
          <p:nvPicPr>
            <p:cNvPr id="12296" name="Picture 8" descr="Image result for thales theorem"/>
            <p:cNvPicPr>
              <a:picLocks noChangeAspect="1" noChangeArrowheads="1"/>
            </p:cNvPicPr>
            <p:nvPr/>
          </p:nvPicPr>
          <p:blipFill>
            <a:blip r:embed="rId3" cstate="print"/>
            <a:srcRect/>
            <a:stretch>
              <a:fillRect/>
            </a:stretch>
          </p:blipFill>
          <p:spPr bwMode="auto">
            <a:xfrm>
              <a:off x="6889740" y="2179320"/>
              <a:ext cx="2178060" cy="1905000"/>
            </a:xfrm>
            <a:prstGeom prst="rect">
              <a:avLst/>
            </a:prstGeom>
            <a:noFill/>
          </p:spPr>
        </p:pic>
        <p:sp>
          <p:nvSpPr>
            <p:cNvPr id="10" name="TextBox 9"/>
            <p:cNvSpPr txBox="1"/>
            <p:nvPr/>
          </p:nvSpPr>
          <p:spPr>
            <a:xfrm>
              <a:off x="1600200" y="2286000"/>
              <a:ext cx="5638800" cy="1785104"/>
            </a:xfrm>
            <a:prstGeom prst="rect">
              <a:avLst/>
            </a:prstGeom>
            <a:noFill/>
          </p:spPr>
          <p:txBody>
            <a:bodyPr wrap="square" rtlCol="0">
              <a:spAutoFit/>
            </a:bodyPr>
            <a:lstStyle/>
            <a:p>
              <a:r>
                <a:rPr lang="en-US" sz="2200" dirty="0" smtClean="0">
                  <a:solidFill>
                    <a:srgbClr val="0000CC"/>
                  </a:solidFill>
                </a:rPr>
                <a:t>Thales of Miletus </a:t>
              </a:r>
              <a:r>
                <a:rPr lang="en-US" sz="2200" dirty="0" smtClean="0"/>
                <a:t>(c. 624 – c. 546 BCE) is believed to have provided the first deductive proof of what we call </a:t>
              </a:r>
              <a:r>
                <a:rPr lang="en-US" sz="2200" dirty="0" smtClean="0">
                  <a:solidFill>
                    <a:srgbClr val="C00000"/>
                  </a:solidFill>
                </a:rPr>
                <a:t>Thales’ theorem</a:t>
              </a:r>
              <a:r>
                <a:rPr lang="en-US" sz="2200" dirty="0" smtClean="0"/>
                <a:t>. It is </a:t>
              </a:r>
            </a:p>
            <a:p>
              <a:r>
                <a:rPr lang="en-US" sz="2200" dirty="0" smtClean="0"/>
                <a:t>still used by masons to quickly make right angles.</a:t>
              </a:r>
              <a:endParaRPr lang="en-US" sz="2200" dirty="0"/>
            </a:p>
          </p:txBody>
        </p:sp>
      </p:grpSp>
      <p:grpSp>
        <p:nvGrpSpPr>
          <p:cNvPr id="13" name="Group 12"/>
          <p:cNvGrpSpPr/>
          <p:nvPr/>
        </p:nvGrpSpPr>
        <p:grpSpPr>
          <a:xfrm>
            <a:off x="228600" y="4321076"/>
            <a:ext cx="8686800" cy="2362200"/>
            <a:chOff x="228600" y="4321076"/>
            <a:chExt cx="8686800" cy="2362200"/>
          </a:xfrm>
        </p:grpSpPr>
        <p:pic>
          <p:nvPicPr>
            <p:cNvPr id="12290" name="Picture 2" descr="Image result for pythagoras"/>
            <p:cNvPicPr>
              <a:picLocks noChangeAspect="1" noChangeArrowheads="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7231986" y="4321076"/>
              <a:ext cx="1683414" cy="2011680"/>
            </a:xfrm>
            <a:prstGeom prst="ellipse">
              <a:avLst/>
            </a:prstGeom>
            <a:noFill/>
          </p:spPr>
        </p:pic>
        <p:pic>
          <p:nvPicPr>
            <p:cNvPr id="12294" name="Picture 6" descr="Related imag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8600" y="4473476"/>
              <a:ext cx="1952120" cy="2209800"/>
            </a:xfrm>
            <a:prstGeom prst="rect">
              <a:avLst/>
            </a:prstGeom>
            <a:noFill/>
          </p:spPr>
        </p:pic>
        <p:sp>
          <p:nvSpPr>
            <p:cNvPr id="11" name="TextBox 10"/>
            <p:cNvSpPr txBox="1"/>
            <p:nvPr/>
          </p:nvSpPr>
          <p:spPr>
            <a:xfrm>
              <a:off x="2133600" y="4724400"/>
              <a:ext cx="5257800" cy="1785104"/>
            </a:xfrm>
            <a:prstGeom prst="rect">
              <a:avLst/>
            </a:prstGeom>
            <a:noFill/>
          </p:spPr>
          <p:txBody>
            <a:bodyPr wrap="square" rtlCol="0">
              <a:spAutoFit/>
            </a:bodyPr>
            <a:lstStyle/>
            <a:p>
              <a:r>
                <a:rPr lang="en-US" sz="2200" dirty="0" smtClean="0"/>
                <a:t>To </a:t>
              </a:r>
              <a:r>
                <a:rPr lang="en-US" sz="2200" dirty="0" smtClean="0">
                  <a:solidFill>
                    <a:srgbClr val="0000CC"/>
                  </a:solidFill>
                </a:rPr>
                <a:t>Pythagoras of Samos </a:t>
              </a:r>
              <a:r>
                <a:rPr lang="en-US" sz="2200" dirty="0" smtClean="0"/>
                <a:t>(c. 569 – c. 475 BCE) we owe the first proof of what we know as </a:t>
              </a:r>
              <a:r>
                <a:rPr lang="en-US" sz="2200" dirty="0" smtClean="0">
                  <a:solidFill>
                    <a:srgbClr val="C00000"/>
                  </a:solidFill>
                </a:rPr>
                <a:t>Pythagoras’ theorem</a:t>
              </a:r>
              <a:r>
                <a:rPr lang="en-US" sz="2200" dirty="0" smtClean="0"/>
                <a:t>. This theorem is the cornerstone of all of coordinate geometry, mechanics and linear algebra.  </a:t>
              </a:r>
              <a:endParaRPr lang="en-US" sz="22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76199"/>
            <a:ext cx="8686800" cy="1849581"/>
            <a:chOff x="152400" y="76199"/>
            <a:chExt cx="8686800" cy="1849581"/>
          </a:xfrm>
        </p:grpSpPr>
        <p:pic>
          <p:nvPicPr>
            <p:cNvPr id="30724" name="Picture 4" descr="Related image"/>
            <p:cNvPicPr>
              <a:picLocks noChangeAspect="1" noChangeArrowheads="1"/>
            </p:cNvPicPr>
            <p:nvPr/>
          </p:nvPicPr>
          <p:blipFill>
            <a:blip r:embed="rId2"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152400" y="76199"/>
              <a:ext cx="1391646" cy="1849581"/>
            </a:xfrm>
            <a:prstGeom prst="teardrop">
              <a:avLst/>
            </a:prstGeom>
            <a:noFill/>
          </p:spPr>
        </p:pic>
        <p:sp>
          <p:nvSpPr>
            <p:cNvPr id="6" name="TextBox 5"/>
            <p:cNvSpPr txBox="1"/>
            <p:nvPr/>
          </p:nvSpPr>
          <p:spPr>
            <a:xfrm>
              <a:off x="2057400" y="76200"/>
              <a:ext cx="6781800" cy="1447800"/>
            </a:xfrm>
            <a:prstGeom prst="rect">
              <a:avLst/>
            </a:prstGeom>
            <a:noFill/>
          </p:spPr>
          <p:txBody>
            <a:bodyPr wrap="square" rtlCol="0">
              <a:spAutoFit/>
            </a:bodyPr>
            <a:lstStyle/>
            <a:p>
              <a:r>
                <a:rPr lang="en-US" sz="2200" dirty="0" smtClean="0">
                  <a:solidFill>
                    <a:srgbClr val="0000CC"/>
                  </a:solidFill>
                </a:rPr>
                <a:t>Archimedes of Syracuse </a:t>
              </a:r>
              <a:r>
                <a:rPr lang="en-US" sz="2200" dirty="0" smtClean="0"/>
                <a:t>(c. 287 – c. 212 BCE) carried out integration long before the invention of calculus and determined that the </a:t>
              </a:r>
              <a:r>
                <a:rPr lang="en-US" sz="2200" dirty="0" smtClean="0">
                  <a:solidFill>
                    <a:srgbClr val="C00000"/>
                  </a:solidFill>
                </a:rPr>
                <a:t>value of </a:t>
              </a:r>
              <a:r>
                <a:rPr lang="en-US" sz="2200" dirty="0" smtClean="0">
                  <a:solidFill>
                    <a:srgbClr val="C00000"/>
                  </a:solidFill>
                  <a:latin typeface="Symbol" pitchFamily="18" charset="2"/>
                </a:rPr>
                <a:t>p</a:t>
              </a:r>
              <a:r>
                <a:rPr lang="en-US" sz="2200" dirty="0" smtClean="0">
                  <a:solidFill>
                    <a:srgbClr val="C00000"/>
                  </a:solidFill>
                </a:rPr>
                <a:t> </a:t>
              </a:r>
              <a:r>
                <a:rPr lang="en-US" sz="2200" dirty="0" smtClean="0"/>
                <a:t>lies between </a:t>
              </a:r>
              <a:r>
                <a:rPr lang="en-US" sz="2200" baseline="30000" dirty="0" smtClean="0"/>
                <a:t>22</a:t>
              </a:r>
              <a:r>
                <a:rPr lang="en-US" sz="2200" dirty="0" smtClean="0"/>
                <a:t>/</a:t>
              </a:r>
              <a:r>
                <a:rPr lang="en-US" sz="2200" baseline="-25000" dirty="0" smtClean="0"/>
                <a:t>7</a:t>
              </a:r>
              <a:r>
                <a:rPr lang="en-US" sz="2200" dirty="0" smtClean="0"/>
                <a:t> and </a:t>
              </a:r>
              <a:r>
                <a:rPr lang="en-US" sz="2200" baseline="30000" dirty="0" smtClean="0"/>
                <a:t>223</a:t>
              </a:r>
              <a:r>
                <a:rPr lang="en-US" sz="2200" dirty="0" smtClean="0"/>
                <a:t>/</a:t>
              </a:r>
              <a:r>
                <a:rPr lang="en-US" sz="2200" baseline="-25000" dirty="0" smtClean="0"/>
                <a:t>71</a:t>
              </a:r>
              <a:r>
                <a:rPr lang="en-US" sz="2200" dirty="0" smtClean="0"/>
                <a:t>.  </a:t>
              </a:r>
              <a:endParaRPr lang="en-US" sz="2200" dirty="0"/>
            </a:p>
          </p:txBody>
        </p:sp>
      </p:grpSp>
      <p:grpSp>
        <p:nvGrpSpPr>
          <p:cNvPr id="13" name="Group 12"/>
          <p:cNvGrpSpPr/>
          <p:nvPr/>
        </p:nvGrpSpPr>
        <p:grpSpPr>
          <a:xfrm>
            <a:off x="457200" y="1828800"/>
            <a:ext cx="8458200" cy="1371600"/>
            <a:chOff x="457200" y="1828800"/>
            <a:chExt cx="8458200" cy="1371600"/>
          </a:xfrm>
        </p:grpSpPr>
        <p:pic>
          <p:nvPicPr>
            <p:cNvPr id="30725" name="Picture 5"/>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7565852" y="1828800"/>
              <a:ext cx="1349548" cy="1371600"/>
            </a:xfrm>
            <a:prstGeom prst="ellipse">
              <a:avLst/>
            </a:prstGeom>
            <a:noFill/>
            <a:ln w="9525">
              <a:noFill/>
              <a:miter lim="800000"/>
              <a:headEnd/>
              <a:tailEnd/>
            </a:ln>
          </p:spPr>
        </p:pic>
        <p:sp>
          <p:nvSpPr>
            <p:cNvPr id="8" name="TextBox 7"/>
            <p:cNvSpPr txBox="1"/>
            <p:nvPr/>
          </p:nvSpPr>
          <p:spPr>
            <a:xfrm>
              <a:off x="457200" y="1828800"/>
              <a:ext cx="7162800" cy="1107996"/>
            </a:xfrm>
            <a:prstGeom prst="rect">
              <a:avLst/>
            </a:prstGeom>
            <a:noFill/>
          </p:spPr>
          <p:txBody>
            <a:bodyPr wrap="square" rtlCol="0">
              <a:spAutoFit/>
            </a:bodyPr>
            <a:lstStyle/>
            <a:p>
              <a:r>
                <a:rPr lang="en-US" sz="2200" dirty="0" smtClean="0"/>
                <a:t>The </a:t>
              </a:r>
              <a:r>
                <a:rPr lang="en-US" sz="2200" dirty="0" err="1" smtClean="0"/>
                <a:t>organisation</a:t>
              </a:r>
              <a:r>
                <a:rPr lang="en-US" sz="2200" dirty="0" smtClean="0"/>
                <a:t> of mathematical proofs as </a:t>
              </a:r>
              <a:r>
                <a:rPr lang="en-US" sz="2200" dirty="0" smtClean="0">
                  <a:solidFill>
                    <a:srgbClr val="C00000"/>
                  </a:solidFill>
                </a:rPr>
                <a:t>axioms</a:t>
              </a:r>
              <a:r>
                <a:rPr lang="en-US" sz="2200" dirty="0" smtClean="0"/>
                <a:t>, </a:t>
              </a:r>
              <a:r>
                <a:rPr lang="en-US" sz="2200" dirty="0" smtClean="0">
                  <a:solidFill>
                    <a:srgbClr val="C00000"/>
                  </a:solidFill>
                </a:rPr>
                <a:t>theorems</a:t>
              </a:r>
              <a:r>
                <a:rPr lang="en-US" sz="2200" dirty="0" smtClean="0"/>
                <a:t>, </a:t>
              </a:r>
              <a:r>
                <a:rPr lang="en-US" sz="2200" dirty="0" smtClean="0">
                  <a:solidFill>
                    <a:srgbClr val="C00000"/>
                  </a:solidFill>
                </a:rPr>
                <a:t>lemmas</a:t>
              </a:r>
              <a:r>
                <a:rPr lang="en-US" sz="2200" dirty="0" smtClean="0"/>
                <a:t> and </a:t>
              </a:r>
              <a:r>
                <a:rPr lang="en-US" sz="2200" dirty="0" smtClean="0">
                  <a:solidFill>
                    <a:srgbClr val="C00000"/>
                  </a:solidFill>
                </a:rPr>
                <a:t>corollaries</a:t>
              </a:r>
              <a:r>
                <a:rPr lang="en-US" sz="2200" dirty="0" smtClean="0"/>
                <a:t> was set up by  </a:t>
              </a:r>
              <a:r>
                <a:rPr lang="en-US" sz="2200" dirty="0" err="1" smtClean="0">
                  <a:solidFill>
                    <a:srgbClr val="0000CC"/>
                  </a:solidFill>
                </a:rPr>
                <a:t>Eudoxus</a:t>
              </a:r>
              <a:r>
                <a:rPr lang="en-US" sz="2200" dirty="0" smtClean="0">
                  <a:solidFill>
                    <a:srgbClr val="0000CC"/>
                  </a:solidFill>
                </a:rPr>
                <a:t> of </a:t>
              </a:r>
              <a:r>
                <a:rPr lang="en-US" sz="2200" dirty="0" err="1" smtClean="0">
                  <a:solidFill>
                    <a:srgbClr val="0000CC"/>
                  </a:solidFill>
                </a:rPr>
                <a:t>Cnidos</a:t>
              </a:r>
              <a:r>
                <a:rPr lang="en-US" sz="2200" dirty="0" smtClean="0">
                  <a:solidFill>
                    <a:srgbClr val="0000CC"/>
                  </a:solidFill>
                </a:rPr>
                <a:t> </a:t>
              </a:r>
              <a:r>
                <a:rPr lang="en-US" sz="2200" dirty="0" smtClean="0"/>
                <a:t>(390 – 337 BCE). We still follow it. </a:t>
              </a:r>
              <a:endParaRPr lang="en-US" sz="2200" dirty="0"/>
            </a:p>
          </p:txBody>
        </p:sp>
      </p:grpSp>
      <p:grpSp>
        <p:nvGrpSpPr>
          <p:cNvPr id="14" name="Group 13"/>
          <p:cNvGrpSpPr/>
          <p:nvPr/>
        </p:nvGrpSpPr>
        <p:grpSpPr>
          <a:xfrm>
            <a:off x="304800" y="3390390"/>
            <a:ext cx="8534400" cy="1867410"/>
            <a:chOff x="304800" y="3390390"/>
            <a:chExt cx="8534400" cy="1867410"/>
          </a:xfrm>
        </p:grpSpPr>
        <p:sp>
          <p:nvSpPr>
            <p:cNvPr id="10" name="TextBox 9"/>
            <p:cNvSpPr txBox="1"/>
            <p:nvPr/>
          </p:nvSpPr>
          <p:spPr>
            <a:xfrm>
              <a:off x="2667000" y="3505200"/>
              <a:ext cx="6172200" cy="1477090"/>
            </a:xfrm>
            <a:prstGeom prst="rect">
              <a:avLst/>
            </a:prstGeom>
            <a:noFill/>
          </p:spPr>
          <p:txBody>
            <a:bodyPr wrap="square" rtlCol="0">
              <a:spAutoFit/>
            </a:bodyPr>
            <a:lstStyle/>
            <a:p>
              <a:r>
                <a:rPr lang="en-US" sz="2200" dirty="0" err="1" smtClean="0">
                  <a:solidFill>
                    <a:srgbClr val="0000CC"/>
                  </a:solidFill>
                </a:rPr>
                <a:t>Euclides</a:t>
              </a:r>
              <a:r>
                <a:rPr lang="en-US" sz="2200" dirty="0" smtClean="0">
                  <a:solidFill>
                    <a:srgbClr val="0000CC"/>
                  </a:solidFill>
                </a:rPr>
                <a:t> of Alexandria </a:t>
              </a:r>
              <a:r>
                <a:rPr lang="en-US" sz="2200" dirty="0" smtClean="0"/>
                <a:t>(c. 340 – c. 270 BCE) – famous as </a:t>
              </a:r>
              <a:r>
                <a:rPr lang="en-US" sz="2200" dirty="0" smtClean="0">
                  <a:solidFill>
                    <a:srgbClr val="0000CC"/>
                  </a:solidFill>
                </a:rPr>
                <a:t>Euclid</a:t>
              </a:r>
              <a:r>
                <a:rPr lang="en-US" sz="2200" dirty="0" smtClean="0"/>
                <a:t> – wrote his famous geometrical treatise called </a:t>
              </a:r>
              <a:r>
                <a:rPr lang="en-US" sz="2200" i="1" dirty="0" smtClean="0"/>
                <a:t>The Elements</a:t>
              </a:r>
              <a:r>
                <a:rPr lang="en-US" sz="2200" dirty="0" smtClean="0"/>
                <a:t>, which remained the standard </a:t>
              </a:r>
              <a:r>
                <a:rPr lang="en-US" sz="2200" dirty="0" smtClean="0">
                  <a:solidFill>
                    <a:srgbClr val="C00000"/>
                  </a:solidFill>
                </a:rPr>
                <a:t>textbook for schools </a:t>
              </a:r>
              <a:r>
                <a:rPr lang="en-US" sz="2200" dirty="0" smtClean="0"/>
                <a:t>till very recent times.</a:t>
              </a:r>
              <a:endParaRPr lang="en-US" sz="2200" dirty="0"/>
            </a:p>
          </p:txBody>
        </p:sp>
        <p:pic>
          <p:nvPicPr>
            <p:cNvPr id="30729" name="Picture 9" descr="Image result for euclid"/>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304800" y="3390390"/>
              <a:ext cx="2242151" cy="1867410"/>
            </a:xfrm>
            <a:prstGeom prst="teardrop">
              <a:avLst/>
            </a:prstGeom>
            <a:noFill/>
          </p:spPr>
        </p:pic>
      </p:grpSp>
      <p:grpSp>
        <p:nvGrpSpPr>
          <p:cNvPr id="15" name="Group 14"/>
          <p:cNvGrpSpPr/>
          <p:nvPr/>
        </p:nvGrpSpPr>
        <p:grpSpPr>
          <a:xfrm>
            <a:off x="533400" y="5181600"/>
            <a:ext cx="8242048" cy="1463040"/>
            <a:chOff x="533400" y="5181600"/>
            <a:chExt cx="8242048" cy="1463040"/>
          </a:xfrm>
        </p:grpSpPr>
        <p:sp>
          <p:nvSpPr>
            <p:cNvPr id="12" name="TextBox 11"/>
            <p:cNvSpPr txBox="1"/>
            <p:nvPr/>
          </p:nvSpPr>
          <p:spPr>
            <a:xfrm>
              <a:off x="533400" y="5429071"/>
              <a:ext cx="7010254" cy="1107996"/>
            </a:xfrm>
            <a:prstGeom prst="rect">
              <a:avLst/>
            </a:prstGeom>
            <a:noFill/>
          </p:spPr>
          <p:txBody>
            <a:bodyPr wrap="square" rtlCol="0">
              <a:spAutoFit/>
            </a:bodyPr>
            <a:lstStyle/>
            <a:p>
              <a:r>
                <a:rPr lang="en-US" sz="2200" dirty="0" smtClean="0"/>
                <a:t>To </a:t>
              </a:r>
              <a:r>
                <a:rPr lang="en-US" sz="2200" dirty="0" smtClean="0">
                  <a:solidFill>
                    <a:srgbClr val="0000CC"/>
                  </a:solidFill>
                </a:rPr>
                <a:t>Apollonius of </a:t>
              </a:r>
              <a:r>
                <a:rPr lang="en-US" sz="2200" dirty="0" err="1" smtClean="0">
                  <a:solidFill>
                    <a:srgbClr val="0000CC"/>
                  </a:solidFill>
                </a:rPr>
                <a:t>Perga</a:t>
              </a:r>
              <a:r>
                <a:rPr lang="en-US" sz="2200" dirty="0" smtClean="0">
                  <a:solidFill>
                    <a:srgbClr val="0000CC"/>
                  </a:solidFill>
                </a:rPr>
                <a:t> </a:t>
              </a:r>
              <a:r>
                <a:rPr lang="en-US" sz="2200" dirty="0" smtClean="0"/>
                <a:t>(fl. 300 BCE) we owe the theory of </a:t>
              </a:r>
              <a:r>
                <a:rPr lang="en-US" sz="2200" dirty="0" smtClean="0">
                  <a:solidFill>
                    <a:srgbClr val="C00000"/>
                  </a:solidFill>
                </a:rPr>
                <a:t>conic sections </a:t>
              </a:r>
              <a:r>
                <a:rPr lang="en-US" sz="2200" dirty="0" smtClean="0"/>
                <a:t>– circles, parabolas, hyperbolas, etc., without which spacecraft could not be directed.</a:t>
              </a:r>
              <a:endParaRPr lang="en-US" sz="2200" dirty="0"/>
            </a:p>
          </p:txBody>
        </p:sp>
        <p:pic>
          <p:nvPicPr>
            <p:cNvPr id="30731" name="Picture 11" descr="Related image"/>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620000" y="5181600"/>
              <a:ext cx="1155448" cy="1463040"/>
            </a:xfrm>
            <a:prstGeom prst="ellipse">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AutoShape 6" descr="Image result for plato"/>
          <p:cNvSpPr>
            <a:spLocks noChangeAspect="1" noChangeArrowheads="1"/>
          </p:cNvSpPr>
          <p:nvPr/>
        </p:nvSpPr>
        <p:spPr bwMode="auto">
          <a:xfrm>
            <a:off x="155575" y="-2605088"/>
            <a:ext cx="4076700" cy="5429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142276" y="-230320"/>
            <a:ext cx="9001725" cy="2252716"/>
            <a:chOff x="142276" y="-230320"/>
            <a:chExt cx="9001725" cy="2252716"/>
          </a:xfrm>
        </p:grpSpPr>
        <p:pic>
          <p:nvPicPr>
            <p:cNvPr id="31751" name="Picture 7"/>
            <p:cNvPicPr>
              <a:picLocks noChangeAspect="1" noChangeArrowheads="1"/>
            </p:cNvPicPr>
            <p:nvPr/>
          </p:nvPicPr>
          <p:blipFill>
            <a:blip r:embed="rId2"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7772401" y="-2359"/>
              <a:ext cx="1371600" cy="1831159"/>
            </a:xfrm>
            <a:prstGeom prst="ellipse">
              <a:avLst/>
            </a:prstGeom>
            <a:noFill/>
            <a:ln w="9525">
              <a:noFill/>
              <a:miter lim="800000"/>
              <a:headEnd/>
              <a:tailEnd/>
            </a:ln>
          </p:spPr>
        </p:pic>
        <p:pic>
          <p:nvPicPr>
            <p:cNvPr id="31752" name="Picture 8"/>
            <p:cNvPicPr>
              <a:picLocks noChangeAspect="1" noChangeArrowheads="1"/>
            </p:cNvPicPr>
            <p:nvPr/>
          </p:nvPicPr>
          <p:blipFill>
            <a:blip r:embed="rId3" cstate="print">
              <a:clrChange>
                <a:clrFrom>
                  <a:srgbClr val="FFFFFF"/>
                </a:clrFrom>
                <a:clrTo>
                  <a:srgbClr val="FFFFFF">
                    <a:alpha val="0"/>
                  </a:srgbClr>
                </a:clrTo>
              </a:clrChange>
              <a:lum contrast="-20000"/>
            </a:blip>
            <a:srcRect/>
            <a:stretch>
              <a:fillRect/>
            </a:stretch>
          </p:blipFill>
          <p:spPr bwMode="auto">
            <a:xfrm>
              <a:off x="219975" y="-230320"/>
              <a:ext cx="6695175" cy="1335220"/>
            </a:xfrm>
            <a:prstGeom prst="rect">
              <a:avLst/>
            </a:prstGeom>
            <a:noFill/>
            <a:ln w="9525">
              <a:noFill/>
              <a:miter lim="800000"/>
              <a:headEnd/>
              <a:tailEnd/>
            </a:ln>
          </p:spPr>
        </p:pic>
        <p:sp>
          <p:nvSpPr>
            <p:cNvPr id="9" name="TextBox 8"/>
            <p:cNvSpPr txBox="1"/>
            <p:nvPr/>
          </p:nvSpPr>
          <p:spPr>
            <a:xfrm>
              <a:off x="142276" y="914400"/>
              <a:ext cx="7858724" cy="1107996"/>
            </a:xfrm>
            <a:prstGeom prst="rect">
              <a:avLst/>
            </a:prstGeom>
            <a:noFill/>
          </p:spPr>
          <p:txBody>
            <a:bodyPr wrap="square" rtlCol="0">
              <a:spAutoFit/>
            </a:bodyPr>
            <a:lstStyle/>
            <a:p>
              <a:r>
                <a:rPr lang="en-US" sz="2200" dirty="0" err="1" smtClean="0">
                  <a:solidFill>
                    <a:srgbClr val="0000CC"/>
                  </a:solidFill>
                </a:rPr>
                <a:t>Platon</a:t>
              </a:r>
              <a:r>
                <a:rPr lang="en-US" sz="2200" dirty="0" smtClean="0">
                  <a:solidFill>
                    <a:srgbClr val="0000CC"/>
                  </a:solidFill>
                </a:rPr>
                <a:t> the Athenian </a:t>
              </a:r>
              <a:r>
                <a:rPr lang="en-US" sz="2200" dirty="0" smtClean="0"/>
                <a:t>(c.428 - 347 BCE) – the great </a:t>
              </a:r>
              <a:r>
                <a:rPr lang="en-US" sz="2200" dirty="0" smtClean="0">
                  <a:solidFill>
                    <a:srgbClr val="0000CC"/>
                  </a:solidFill>
                </a:rPr>
                <a:t>Plato</a:t>
              </a:r>
              <a:r>
                <a:rPr lang="en-US" sz="2200" dirty="0" smtClean="0"/>
                <a:t> – discovered the ‘regular’ solids and stressed the </a:t>
              </a:r>
              <a:r>
                <a:rPr lang="en-US" sz="2200" dirty="0" smtClean="0">
                  <a:solidFill>
                    <a:srgbClr val="C00000"/>
                  </a:solidFill>
                </a:rPr>
                <a:t>importance of symmetry</a:t>
              </a:r>
              <a:r>
                <a:rPr lang="en-US" sz="2200" dirty="0" smtClean="0"/>
                <a:t>, which is a cornerstone of modern physics. </a:t>
              </a:r>
              <a:endParaRPr lang="en-US" sz="2200" dirty="0"/>
            </a:p>
          </p:txBody>
        </p:sp>
      </p:grpSp>
      <p:grpSp>
        <p:nvGrpSpPr>
          <p:cNvPr id="16" name="Group 15"/>
          <p:cNvGrpSpPr/>
          <p:nvPr/>
        </p:nvGrpSpPr>
        <p:grpSpPr>
          <a:xfrm>
            <a:off x="228600" y="2209800"/>
            <a:ext cx="8915400" cy="1524000"/>
            <a:chOff x="228600" y="2209800"/>
            <a:chExt cx="8915400" cy="1524000"/>
          </a:xfrm>
        </p:grpSpPr>
        <p:pic>
          <p:nvPicPr>
            <p:cNvPr id="31754" name="Picture 10" descr="Diophantus of Alexandria"/>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228600" y="2270760"/>
              <a:ext cx="1209126" cy="1463040"/>
            </a:xfrm>
            <a:prstGeom prst="teardrop">
              <a:avLst/>
            </a:prstGeom>
            <a:noFill/>
          </p:spPr>
        </p:pic>
        <p:sp>
          <p:nvSpPr>
            <p:cNvPr id="11" name="TextBox 10"/>
            <p:cNvSpPr txBox="1"/>
            <p:nvPr/>
          </p:nvSpPr>
          <p:spPr>
            <a:xfrm>
              <a:off x="1524000" y="2209800"/>
              <a:ext cx="7620000" cy="1446550"/>
            </a:xfrm>
            <a:prstGeom prst="rect">
              <a:avLst/>
            </a:prstGeom>
            <a:noFill/>
          </p:spPr>
          <p:txBody>
            <a:bodyPr wrap="square" rtlCol="0">
              <a:spAutoFit/>
            </a:bodyPr>
            <a:lstStyle/>
            <a:p>
              <a:r>
                <a:rPr lang="en-US" sz="2200" dirty="0" smtClean="0">
                  <a:solidFill>
                    <a:srgbClr val="0000CC"/>
                  </a:solidFill>
                </a:rPr>
                <a:t>Diophantus of Alexandria </a:t>
              </a:r>
              <a:r>
                <a:rPr lang="en-US" sz="2200" dirty="0" smtClean="0"/>
                <a:t>(c. 201 - 285 CE) wrote the </a:t>
              </a:r>
              <a:r>
                <a:rPr lang="en-US" sz="2200" i="1" dirty="0" err="1" smtClean="0"/>
                <a:t>Arithmetica</a:t>
              </a:r>
              <a:r>
                <a:rPr lang="en-US" sz="2200" dirty="0" smtClean="0"/>
                <a:t>, the first treatise on algebra. </a:t>
              </a:r>
              <a:r>
                <a:rPr lang="en-US" sz="2200" dirty="0" smtClean="0">
                  <a:solidFill>
                    <a:srgbClr val="C00000"/>
                  </a:solidFill>
                </a:rPr>
                <a:t>Diophantine equations</a:t>
              </a:r>
              <a:r>
                <a:rPr lang="en-US" sz="2200" dirty="0" smtClean="0"/>
                <a:t>, i.e. algebraic equations involving integers only, are still being researched by modern number theorists.</a:t>
              </a:r>
              <a:endParaRPr lang="en-US" sz="2200" dirty="0"/>
            </a:p>
          </p:txBody>
        </p:sp>
      </p:grpSp>
      <p:grpSp>
        <p:nvGrpSpPr>
          <p:cNvPr id="17" name="Group 16"/>
          <p:cNvGrpSpPr/>
          <p:nvPr/>
        </p:nvGrpSpPr>
        <p:grpSpPr>
          <a:xfrm>
            <a:off x="457200" y="3810000"/>
            <a:ext cx="8455507" cy="1280160"/>
            <a:chOff x="457200" y="3810000"/>
            <a:chExt cx="8455507" cy="1280160"/>
          </a:xfrm>
        </p:grpSpPr>
        <p:pic>
          <p:nvPicPr>
            <p:cNvPr id="31756" name="Picture 12" descr="Image result for pappus of alexandria"/>
            <p:cNvPicPr>
              <a:picLocks noChangeAspect="1" noChangeArrowheads="1"/>
            </p:cNvPicPr>
            <p:nvPr/>
          </p:nvPicPr>
          <p:blipFill>
            <a:blip r:embed="rId5" cstate="print">
              <a:clrChange>
                <a:clrFrom>
                  <a:srgbClr val="030303"/>
                </a:clrFrom>
                <a:clrTo>
                  <a:srgbClr val="030303">
                    <a:alpha val="0"/>
                  </a:srgbClr>
                </a:clrTo>
              </a:clrChange>
              <a:duotone>
                <a:prstClr val="black"/>
                <a:srgbClr val="D9C3A5">
                  <a:tint val="50000"/>
                  <a:satMod val="180000"/>
                </a:srgbClr>
              </a:duotone>
            </a:blip>
            <a:srcRect/>
            <a:stretch>
              <a:fillRect/>
            </a:stretch>
          </p:blipFill>
          <p:spPr bwMode="auto">
            <a:xfrm>
              <a:off x="7772400" y="3810000"/>
              <a:ext cx="1140307" cy="1280160"/>
            </a:xfrm>
            <a:prstGeom prst="ellipse">
              <a:avLst/>
            </a:prstGeom>
            <a:noFill/>
          </p:spPr>
        </p:pic>
        <p:sp>
          <p:nvSpPr>
            <p:cNvPr id="13" name="TextBox 12"/>
            <p:cNvSpPr txBox="1"/>
            <p:nvPr/>
          </p:nvSpPr>
          <p:spPr>
            <a:xfrm>
              <a:off x="457200" y="3901440"/>
              <a:ext cx="7391400" cy="1107996"/>
            </a:xfrm>
            <a:prstGeom prst="rect">
              <a:avLst/>
            </a:prstGeom>
            <a:noFill/>
          </p:spPr>
          <p:txBody>
            <a:bodyPr wrap="square" rtlCol="0">
              <a:spAutoFit/>
            </a:bodyPr>
            <a:lstStyle/>
            <a:p>
              <a:r>
                <a:rPr lang="en-US" sz="2200" dirty="0" err="1" smtClean="0">
                  <a:solidFill>
                    <a:srgbClr val="0000CC"/>
                  </a:solidFill>
                </a:rPr>
                <a:t>Pappus</a:t>
              </a:r>
              <a:r>
                <a:rPr lang="en-US" sz="2200" dirty="0" smtClean="0">
                  <a:solidFill>
                    <a:srgbClr val="0000CC"/>
                  </a:solidFill>
                </a:rPr>
                <a:t> of Alexandria </a:t>
              </a:r>
              <a:r>
                <a:rPr lang="en-US" sz="2200" dirty="0" smtClean="0"/>
                <a:t>(c. 290 - 350 CE) was the father of </a:t>
              </a:r>
              <a:r>
                <a:rPr lang="en-US" sz="2200" dirty="0" smtClean="0">
                  <a:solidFill>
                    <a:srgbClr val="C00000"/>
                  </a:solidFill>
                </a:rPr>
                <a:t>solid geometry</a:t>
              </a:r>
              <a:r>
                <a:rPr lang="en-US" sz="2200" dirty="0" smtClean="0"/>
                <a:t>. His theorems on </a:t>
              </a:r>
              <a:r>
                <a:rPr lang="en-US" sz="2200" dirty="0" err="1" smtClean="0"/>
                <a:t>centroids</a:t>
              </a:r>
              <a:r>
                <a:rPr lang="en-US" sz="2200" dirty="0" smtClean="0"/>
                <a:t> of revolution are still very useful in mechanics.</a:t>
              </a:r>
              <a:endParaRPr lang="en-US" sz="2200" dirty="0"/>
            </a:p>
          </p:txBody>
        </p:sp>
      </p:grpSp>
      <p:grpSp>
        <p:nvGrpSpPr>
          <p:cNvPr id="18" name="Group 17"/>
          <p:cNvGrpSpPr/>
          <p:nvPr/>
        </p:nvGrpSpPr>
        <p:grpSpPr>
          <a:xfrm>
            <a:off x="461771" y="5152642"/>
            <a:ext cx="8460063" cy="1475508"/>
            <a:chOff x="461771" y="5152642"/>
            <a:chExt cx="8460063" cy="1475508"/>
          </a:xfrm>
        </p:grpSpPr>
        <p:sp>
          <p:nvSpPr>
            <p:cNvPr id="31746" name="AutoShape 2" descr="Image result for plato"/>
            <p:cNvSpPr>
              <a:spLocks noChangeAspect="1" noChangeArrowheads="1"/>
            </p:cNvSpPr>
            <p:nvPr/>
          </p:nvSpPr>
          <p:spPr bwMode="auto">
            <a:xfrm>
              <a:off x="8610599" y="6241966"/>
              <a:ext cx="311235" cy="31123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676400" y="5181600"/>
              <a:ext cx="7010400" cy="1446550"/>
            </a:xfrm>
            <a:prstGeom prst="rect">
              <a:avLst/>
            </a:prstGeom>
            <a:noFill/>
          </p:spPr>
          <p:txBody>
            <a:bodyPr wrap="square" rtlCol="0">
              <a:spAutoFit/>
            </a:bodyPr>
            <a:lstStyle/>
            <a:p>
              <a:r>
                <a:rPr lang="en-US" sz="2200" dirty="0" err="1" smtClean="0">
                  <a:solidFill>
                    <a:srgbClr val="0000CC"/>
                  </a:solidFill>
                </a:rPr>
                <a:t>Hypatia</a:t>
              </a:r>
              <a:r>
                <a:rPr lang="en-US" sz="2200" dirty="0" smtClean="0">
                  <a:solidFill>
                    <a:srgbClr val="0000CC"/>
                  </a:solidFill>
                </a:rPr>
                <a:t> of Alexandria </a:t>
              </a:r>
              <a:r>
                <a:rPr lang="en-US" sz="2200" dirty="0" smtClean="0"/>
                <a:t>(c. 360 - 415 CE) pioneered </a:t>
              </a:r>
            </a:p>
            <a:p>
              <a:r>
                <a:rPr lang="en-US" sz="2200" dirty="0" smtClean="0"/>
                <a:t>math education in schools. Her assassination </a:t>
              </a:r>
            </a:p>
            <a:p>
              <a:r>
                <a:rPr lang="en-US" sz="2200" dirty="0" smtClean="0"/>
                <a:t>brought an abrupt end to ancient Hellenistic </a:t>
              </a:r>
            </a:p>
            <a:p>
              <a:r>
                <a:rPr lang="en-US" sz="2200" dirty="0" smtClean="0"/>
                <a:t>mathematics.  </a:t>
              </a:r>
              <a:endParaRPr lang="en-US" sz="2200" dirty="0"/>
            </a:p>
          </p:txBody>
        </p:sp>
        <p:pic>
          <p:nvPicPr>
            <p:cNvPr id="31758" name="Picture 14" descr="Related image"/>
            <p:cNvPicPr>
              <a:picLocks noChangeAspect="1" noChangeArrowheads="1"/>
            </p:cNvPicPr>
            <p:nvPr/>
          </p:nvPicPr>
          <p:blipFill>
            <a:blip r:embed="rId6" cstate="print">
              <a:clrChange>
                <a:clrFrom>
                  <a:srgbClr val="F2EDD7"/>
                </a:clrFrom>
                <a:clrTo>
                  <a:srgbClr val="F2EDD7">
                    <a:alpha val="0"/>
                  </a:srgbClr>
                </a:clrTo>
              </a:clrChange>
              <a:duotone>
                <a:prstClr val="black"/>
                <a:srgbClr val="D9C3A5">
                  <a:tint val="50000"/>
                  <a:satMod val="180000"/>
                </a:srgbClr>
              </a:duotone>
            </a:blip>
            <a:srcRect/>
            <a:stretch>
              <a:fillRect/>
            </a:stretch>
          </p:blipFill>
          <p:spPr bwMode="auto">
            <a:xfrm>
              <a:off x="461771" y="5152642"/>
              <a:ext cx="1162463" cy="1400558"/>
            </a:xfrm>
            <a:prstGeom prst="ellipse">
              <a:avLst/>
            </a:prstGeom>
            <a:noFill/>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0" y="5140818"/>
            <a:ext cx="1594906" cy="171718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Astronomy</a:t>
            </a:r>
            <a:endParaRPr lang="en-US" sz="2800" b="1" dirty="0"/>
          </a:p>
        </p:txBody>
      </p:sp>
      <p:grpSp>
        <p:nvGrpSpPr>
          <p:cNvPr id="14" name="Group 13"/>
          <p:cNvGrpSpPr/>
          <p:nvPr/>
        </p:nvGrpSpPr>
        <p:grpSpPr>
          <a:xfrm>
            <a:off x="228600" y="1600200"/>
            <a:ext cx="8606617" cy="2057400"/>
            <a:chOff x="228600" y="1600200"/>
            <a:chExt cx="8606617" cy="2057400"/>
          </a:xfrm>
        </p:grpSpPr>
        <p:pic>
          <p:nvPicPr>
            <p:cNvPr id="4" name="Picture 5"/>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28600" y="2233246"/>
              <a:ext cx="1401454" cy="1424354"/>
            </a:xfrm>
            <a:prstGeom prst="ellipse">
              <a:avLst/>
            </a:prstGeom>
            <a:noFill/>
            <a:ln w="9525">
              <a:noFill/>
              <a:miter lim="800000"/>
              <a:headEnd/>
              <a:tailEnd/>
            </a:ln>
          </p:spPr>
        </p:pic>
        <p:sp>
          <p:nvSpPr>
            <p:cNvPr id="5" name="TextBox 4"/>
            <p:cNvSpPr txBox="1"/>
            <p:nvPr/>
          </p:nvSpPr>
          <p:spPr>
            <a:xfrm>
              <a:off x="1676400" y="2154163"/>
              <a:ext cx="5410200" cy="1502187"/>
            </a:xfrm>
            <a:prstGeom prst="rect">
              <a:avLst/>
            </a:prstGeom>
            <a:noFill/>
          </p:spPr>
          <p:txBody>
            <a:bodyPr wrap="square" rtlCol="0">
              <a:spAutoFit/>
            </a:bodyPr>
            <a:lstStyle/>
            <a:p>
              <a:r>
                <a:rPr lang="en-US" sz="2200" dirty="0" err="1" smtClean="0">
                  <a:solidFill>
                    <a:srgbClr val="0000CC"/>
                  </a:solidFill>
                </a:rPr>
                <a:t>Eudoxus</a:t>
              </a:r>
              <a:r>
                <a:rPr lang="en-US" sz="2200" dirty="0" smtClean="0">
                  <a:solidFill>
                    <a:srgbClr val="0000CC"/>
                  </a:solidFill>
                </a:rPr>
                <a:t> of </a:t>
              </a:r>
              <a:r>
                <a:rPr lang="en-US" sz="2200" dirty="0" err="1" smtClean="0">
                  <a:solidFill>
                    <a:srgbClr val="0000CC"/>
                  </a:solidFill>
                </a:rPr>
                <a:t>Cnidos</a:t>
              </a:r>
              <a:r>
                <a:rPr lang="en-US" sz="2200" dirty="0" smtClean="0">
                  <a:solidFill>
                    <a:srgbClr val="0000CC"/>
                  </a:solidFill>
                </a:rPr>
                <a:t> </a:t>
              </a:r>
              <a:r>
                <a:rPr lang="en-US" sz="2200" dirty="0" smtClean="0"/>
                <a:t>(390 – 337 BCE), inspired by Plato, set up the </a:t>
              </a:r>
              <a:r>
                <a:rPr lang="en-US" sz="2200" dirty="0" smtClean="0">
                  <a:solidFill>
                    <a:srgbClr val="C00000"/>
                  </a:solidFill>
                </a:rPr>
                <a:t>geocentric model </a:t>
              </a:r>
              <a:r>
                <a:rPr lang="en-US" sz="2200" dirty="0" smtClean="0"/>
                <a:t>of the Universe, with concentric crystal spheres. </a:t>
              </a:r>
            </a:p>
            <a:p>
              <a:r>
                <a:rPr lang="en-US" sz="2200" dirty="0" smtClean="0"/>
                <a:t>Our model of the solar system today is similar.</a:t>
              </a:r>
              <a:endParaRPr lang="en-US" sz="2200" dirty="0"/>
            </a:p>
          </p:txBody>
        </p:sp>
        <p:pic>
          <p:nvPicPr>
            <p:cNvPr id="10242" name="Picture 2" descr="Image result for eudoxian cosmology"/>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885371" y="1600200"/>
              <a:ext cx="1949846" cy="2057400"/>
            </a:xfrm>
            <a:prstGeom prst="ellipse">
              <a:avLst/>
            </a:prstGeom>
            <a:noFill/>
          </p:spPr>
        </p:pic>
      </p:grpSp>
      <p:grpSp>
        <p:nvGrpSpPr>
          <p:cNvPr id="16" name="Group 15"/>
          <p:cNvGrpSpPr/>
          <p:nvPr/>
        </p:nvGrpSpPr>
        <p:grpSpPr>
          <a:xfrm>
            <a:off x="27121" y="5105400"/>
            <a:ext cx="9116879" cy="1446550"/>
            <a:chOff x="27121" y="5105400"/>
            <a:chExt cx="9116879" cy="1446550"/>
          </a:xfrm>
        </p:grpSpPr>
        <p:pic>
          <p:nvPicPr>
            <p:cNvPr id="10245" name="Picture 5"/>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27121" y="5257800"/>
              <a:ext cx="1113941" cy="1143000"/>
            </a:xfrm>
            <a:prstGeom prst="ellipse">
              <a:avLst/>
            </a:prstGeom>
            <a:noFill/>
            <a:ln w="9525">
              <a:noFill/>
              <a:miter lim="800000"/>
              <a:headEnd/>
              <a:tailEnd/>
            </a:ln>
          </p:spPr>
        </p:pic>
        <p:sp>
          <p:nvSpPr>
            <p:cNvPr id="9" name="TextBox 8"/>
            <p:cNvSpPr txBox="1"/>
            <p:nvPr/>
          </p:nvSpPr>
          <p:spPr>
            <a:xfrm>
              <a:off x="1066800" y="5105400"/>
              <a:ext cx="8077200" cy="1446550"/>
            </a:xfrm>
            <a:prstGeom prst="rect">
              <a:avLst/>
            </a:prstGeom>
            <a:noFill/>
          </p:spPr>
          <p:txBody>
            <a:bodyPr wrap="square" rtlCol="0">
              <a:spAutoFit/>
            </a:bodyPr>
            <a:lstStyle/>
            <a:p>
              <a:r>
                <a:rPr lang="en-US" sz="2200" dirty="0" smtClean="0">
                  <a:solidFill>
                    <a:srgbClr val="0000CC"/>
                  </a:solidFill>
                </a:rPr>
                <a:t>Hipparchus of Nicaea </a:t>
              </a:r>
              <a:r>
                <a:rPr lang="en-US" sz="2200" dirty="0" smtClean="0"/>
                <a:t>(c. 190 – c. 120 BCE), discovered the </a:t>
              </a:r>
              <a:r>
                <a:rPr lang="en-US" sz="2200" dirty="0" smtClean="0">
                  <a:solidFill>
                    <a:srgbClr val="C00000"/>
                  </a:solidFill>
                </a:rPr>
                <a:t>precession of the equinoxes</a:t>
              </a:r>
              <a:r>
                <a:rPr lang="en-US" sz="2200" dirty="0" smtClean="0"/>
                <a:t>. He measured the Earth-Sun and Earth-Moon distances as 71 – 81 and </a:t>
              </a:r>
              <a:r>
                <a:rPr lang="en-US" sz="2200" dirty="0" smtClean="0">
                  <a:solidFill>
                    <a:srgbClr val="C00000"/>
                  </a:solidFill>
                </a:rPr>
                <a:t>67 – 72</a:t>
              </a:r>
              <a:r>
                <a:rPr lang="en-US" sz="2200" dirty="0" smtClean="0"/>
                <a:t> Earth radii respectively (the correct value are 25,000 and </a:t>
              </a:r>
              <a:r>
                <a:rPr lang="en-US" sz="2200" dirty="0" smtClean="0">
                  <a:solidFill>
                    <a:srgbClr val="C00000"/>
                  </a:solidFill>
                </a:rPr>
                <a:t>64</a:t>
              </a:r>
              <a:r>
                <a:rPr lang="en-US" sz="2200" dirty="0" smtClean="0"/>
                <a:t>). He also prepared the first star chart. </a:t>
              </a:r>
              <a:endParaRPr lang="en-US" sz="2200" dirty="0"/>
            </a:p>
          </p:txBody>
        </p:sp>
      </p:grpSp>
      <p:grpSp>
        <p:nvGrpSpPr>
          <p:cNvPr id="12" name="Group 11"/>
          <p:cNvGrpSpPr/>
          <p:nvPr/>
        </p:nvGrpSpPr>
        <p:grpSpPr>
          <a:xfrm>
            <a:off x="228600" y="228600"/>
            <a:ext cx="8454773" cy="1828800"/>
            <a:chOff x="228600" y="228600"/>
            <a:chExt cx="8454773" cy="1828800"/>
          </a:xfrm>
        </p:grpSpPr>
        <p:sp>
          <p:nvSpPr>
            <p:cNvPr id="10" name="TextBox 9"/>
            <p:cNvSpPr txBox="1"/>
            <p:nvPr/>
          </p:nvSpPr>
          <p:spPr>
            <a:xfrm>
              <a:off x="228600" y="610850"/>
              <a:ext cx="7391400" cy="1446550"/>
            </a:xfrm>
            <a:prstGeom prst="rect">
              <a:avLst/>
            </a:prstGeom>
            <a:noFill/>
          </p:spPr>
          <p:txBody>
            <a:bodyPr wrap="square" rtlCol="0">
              <a:spAutoFit/>
            </a:bodyPr>
            <a:lstStyle/>
            <a:p>
              <a:r>
                <a:rPr lang="en-US" sz="2200" dirty="0" smtClean="0">
                  <a:solidFill>
                    <a:srgbClr val="0000CC"/>
                  </a:solidFill>
                </a:rPr>
                <a:t>Anaxagoras of </a:t>
              </a:r>
              <a:r>
                <a:rPr lang="en-US" sz="2200" dirty="0" err="1" smtClean="0">
                  <a:solidFill>
                    <a:srgbClr val="0000CC"/>
                  </a:solidFill>
                </a:rPr>
                <a:t>Clazomenae</a:t>
              </a:r>
              <a:r>
                <a:rPr lang="en-US" sz="2200" dirty="0" smtClean="0">
                  <a:solidFill>
                    <a:srgbClr val="0000CC"/>
                  </a:solidFill>
                </a:rPr>
                <a:t> </a:t>
              </a:r>
              <a:r>
                <a:rPr lang="en-US" sz="2200" dirty="0" smtClean="0"/>
                <a:t>(c. 510 – c. 428 BCE), friend of Pericles, declared that the Sun and stars are not gods but just </a:t>
              </a:r>
              <a:r>
                <a:rPr lang="en-US" sz="2200" dirty="0" smtClean="0">
                  <a:solidFill>
                    <a:srgbClr val="C00000"/>
                  </a:solidFill>
                </a:rPr>
                <a:t>fiery stones</a:t>
              </a:r>
              <a:r>
                <a:rPr lang="en-US" sz="2200" dirty="0" smtClean="0"/>
                <a:t>, like meteors. He is the first known scientist to face </a:t>
              </a:r>
              <a:r>
                <a:rPr lang="en-US" sz="2200" dirty="0" smtClean="0">
                  <a:solidFill>
                    <a:srgbClr val="C00000"/>
                  </a:solidFill>
                </a:rPr>
                <a:t>religious persecution </a:t>
              </a:r>
              <a:r>
                <a:rPr lang="en-US" sz="2200" dirty="0" smtClean="0"/>
                <a:t>for his views.</a:t>
              </a:r>
              <a:endParaRPr lang="en-US" sz="2200" dirty="0"/>
            </a:p>
          </p:txBody>
        </p:sp>
        <p:pic>
          <p:nvPicPr>
            <p:cNvPr id="10246" name="Picture 6"/>
            <p:cNvPicPr>
              <a:picLocks noChangeAspect="1" noChangeArrowheads="1"/>
            </p:cNvPicPr>
            <p:nvPr/>
          </p:nvPicPr>
          <p:blipFill>
            <a:blip r:embed="rId5" cstate="print">
              <a:clrChange>
                <a:clrFrom>
                  <a:srgbClr val="101010"/>
                </a:clrFrom>
                <a:clrTo>
                  <a:srgbClr val="101010">
                    <a:alpha val="0"/>
                  </a:srgbClr>
                </a:clrTo>
              </a:clrChange>
              <a:duotone>
                <a:prstClr val="black"/>
                <a:srgbClr val="D9C3A5">
                  <a:tint val="50000"/>
                  <a:satMod val="180000"/>
                </a:srgbClr>
              </a:duotone>
            </a:blip>
            <a:srcRect/>
            <a:stretch>
              <a:fillRect/>
            </a:stretch>
          </p:blipFill>
          <p:spPr bwMode="auto">
            <a:xfrm>
              <a:off x="7543800" y="228600"/>
              <a:ext cx="1139573" cy="1371600"/>
            </a:xfrm>
            <a:prstGeom prst="ellipse">
              <a:avLst/>
            </a:prstGeom>
            <a:noFill/>
            <a:ln w="9525">
              <a:noFill/>
              <a:miter lim="800000"/>
              <a:headEnd/>
              <a:tailEnd/>
            </a:ln>
          </p:spPr>
        </p:pic>
      </p:grpSp>
      <p:grpSp>
        <p:nvGrpSpPr>
          <p:cNvPr id="15" name="Group 14"/>
          <p:cNvGrpSpPr/>
          <p:nvPr/>
        </p:nvGrpSpPr>
        <p:grpSpPr>
          <a:xfrm>
            <a:off x="228600" y="3657600"/>
            <a:ext cx="8686800" cy="1371600"/>
            <a:chOff x="228600" y="3657600"/>
            <a:chExt cx="8686800" cy="1371600"/>
          </a:xfrm>
        </p:grpSpPr>
        <p:pic>
          <p:nvPicPr>
            <p:cNvPr id="10248" name="Picture 8" descr="Related image"/>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7543800" y="3657600"/>
              <a:ext cx="1371600" cy="1371600"/>
            </a:xfrm>
            <a:prstGeom prst="ellipse">
              <a:avLst/>
            </a:prstGeom>
            <a:noFill/>
          </p:spPr>
        </p:pic>
        <p:sp>
          <p:nvSpPr>
            <p:cNvPr id="13" name="TextBox 12"/>
            <p:cNvSpPr txBox="1"/>
            <p:nvPr/>
          </p:nvSpPr>
          <p:spPr>
            <a:xfrm>
              <a:off x="228600" y="3845004"/>
              <a:ext cx="7467600" cy="1107996"/>
            </a:xfrm>
            <a:prstGeom prst="rect">
              <a:avLst/>
            </a:prstGeom>
            <a:noFill/>
          </p:spPr>
          <p:txBody>
            <a:bodyPr wrap="square" rtlCol="0">
              <a:spAutoFit/>
            </a:bodyPr>
            <a:lstStyle/>
            <a:p>
              <a:r>
                <a:rPr lang="en-US" sz="2200" dirty="0" smtClean="0">
                  <a:solidFill>
                    <a:srgbClr val="0000CC"/>
                  </a:solidFill>
                </a:rPr>
                <a:t>Aristarchus of Samos </a:t>
              </a:r>
              <a:r>
                <a:rPr lang="en-US" sz="2200" dirty="0" smtClean="0"/>
                <a:t>(c. 312 – c. 230 BCE), </a:t>
              </a:r>
              <a:r>
                <a:rPr lang="en-US" sz="2200" dirty="0" err="1" smtClean="0"/>
                <a:t>realised</a:t>
              </a:r>
              <a:r>
                <a:rPr lang="en-US" sz="2200" dirty="0" smtClean="0"/>
                <a:t> that the Sun and not the Earth was at the centre of the planetary spheres </a:t>
              </a:r>
            </a:p>
            <a:p>
              <a:r>
                <a:rPr lang="en-US" sz="2200" dirty="0" smtClean="0"/>
                <a:t>– a </a:t>
              </a:r>
              <a:r>
                <a:rPr lang="en-US" sz="2200" dirty="0" smtClean="0">
                  <a:solidFill>
                    <a:srgbClr val="C00000"/>
                  </a:solidFill>
                </a:rPr>
                <a:t>heliocentric theory 18 centuries before Copernicus</a:t>
              </a:r>
              <a:r>
                <a:rPr lang="en-US" sz="2200" dirty="0" smtClean="0"/>
                <a:t>. </a:t>
              </a:r>
              <a:endParaRPr lang="en-US" sz="22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lated image"/>
          <p:cNvPicPr>
            <a:picLocks noChangeAspect="1" noChangeArrowheads="1"/>
          </p:cNvPicPr>
          <p:nvPr/>
        </p:nvPicPr>
        <p:blipFill>
          <a:blip r:embed="rId2" cstate="print"/>
          <a:srcRect/>
          <a:stretch>
            <a:fillRect/>
          </a:stretch>
        </p:blipFill>
        <p:spPr bwMode="auto">
          <a:xfrm>
            <a:off x="228600" y="228600"/>
            <a:ext cx="1961803" cy="2133600"/>
          </a:xfrm>
          <a:prstGeom prst="rect">
            <a:avLst/>
          </a:prstGeom>
          <a:noFill/>
        </p:spPr>
      </p:pic>
      <p:sp>
        <p:nvSpPr>
          <p:cNvPr id="5" name="TextBox 4"/>
          <p:cNvSpPr txBox="1"/>
          <p:nvPr/>
        </p:nvSpPr>
        <p:spPr>
          <a:xfrm>
            <a:off x="2286000" y="304800"/>
            <a:ext cx="6400800" cy="2277547"/>
          </a:xfrm>
          <a:prstGeom prst="rect">
            <a:avLst/>
          </a:prstGeom>
          <a:noFill/>
        </p:spPr>
        <p:txBody>
          <a:bodyPr wrap="square" rtlCol="0">
            <a:spAutoFit/>
          </a:bodyPr>
          <a:lstStyle/>
          <a:p>
            <a:r>
              <a:rPr lang="en-US" sz="2400" dirty="0" smtClean="0"/>
              <a:t>To</a:t>
            </a:r>
            <a:r>
              <a:rPr lang="en-US" sz="2400" dirty="0" smtClean="0">
                <a:solidFill>
                  <a:srgbClr val="0000CC"/>
                </a:solidFill>
              </a:rPr>
              <a:t> Claudius Ptolemy of Alexandria </a:t>
            </a:r>
            <a:r>
              <a:rPr lang="en-US" sz="2400" dirty="0" smtClean="0"/>
              <a:t>(c. 100– c. 170 CE), we owe a complete (though geocentric) picture of the planetary motions, using the idea of </a:t>
            </a:r>
            <a:r>
              <a:rPr lang="en-US" sz="2400" dirty="0" smtClean="0">
                <a:solidFill>
                  <a:srgbClr val="C00000"/>
                </a:solidFill>
              </a:rPr>
              <a:t>epicycles</a:t>
            </a:r>
            <a:r>
              <a:rPr lang="en-US" sz="2400" dirty="0" smtClean="0"/>
              <a:t> which are today known as </a:t>
            </a:r>
            <a:r>
              <a:rPr lang="en-US" sz="2400" dirty="0" smtClean="0">
                <a:solidFill>
                  <a:srgbClr val="C00000"/>
                </a:solidFill>
              </a:rPr>
              <a:t>the Fourier series</a:t>
            </a:r>
            <a:r>
              <a:rPr lang="en-US" sz="2400" dirty="0" smtClean="0"/>
              <a:t>.</a:t>
            </a:r>
          </a:p>
          <a:p>
            <a:endParaRPr lang="en-US" sz="2200" dirty="0" smtClean="0"/>
          </a:p>
        </p:txBody>
      </p:sp>
      <p:pic>
        <p:nvPicPr>
          <p:cNvPr id="7" name="Picture 4" descr="animation2"/>
          <p:cNvPicPr>
            <a:picLocks noChangeAspect="1" noChangeArrowheads="1" noCrop="1"/>
          </p:cNvPicPr>
          <p:nvPr/>
        </p:nvPicPr>
        <p:blipFill>
          <a:blip r:embed="rId3" cstate="print"/>
          <a:srcRect/>
          <a:stretch>
            <a:fillRect/>
          </a:stretch>
        </p:blipFill>
        <p:spPr bwMode="auto">
          <a:xfrm>
            <a:off x="1447800" y="2514600"/>
            <a:ext cx="6429375" cy="2857500"/>
          </a:xfrm>
          <a:prstGeom prst="rect">
            <a:avLst/>
          </a:prstGeom>
          <a:noFill/>
        </p:spPr>
      </p:pic>
      <p:sp>
        <p:nvSpPr>
          <p:cNvPr id="9" name="Rectangle 8"/>
          <p:cNvSpPr/>
          <p:nvPr/>
        </p:nvSpPr>
        <p:spPr>
          <a:xfrm>
            <a:off x="304800" y="5722203"/>
            <a:ext cx="8534400" cy="830997"/>
          </a:xfrm>
          <a:prstGeom prst="rect">
            <a:avLst/>
          </a:prstGeom>
        </p:spPr>
        <p:txBody>
          <a:bodyPr wrap="square">
            <a:spAutoFit/>
          </a:bodyPr>
          <a:lstStyle/>
          <a:p>
            <a:r>
              <a:rPr lang="en-US" sz="2400" dirty="0" smtClean="0"/>
              <a:t>For 800 years, till </a:t>
            </a:r>
            <a:r>
              <a:rPr lang="en-US" sz="2400" dirty="0" err="1" smtClean="0"/>
              <a:t>Kepler</a:t>
            </a:r>
            <a:r>
              <a:rPr lang="en-US" sz="2400" dirty="0" smtClean="0"/>
              <a:t>, Ptolemy’s </a:t>
            </a:r>
            <a:r>
              <a:rPr lang="en-US" sz="2400" i="1" dirty="0" smtClean="0"/>
              <a:t>Almagest</a:t>
            </a:r>
            <a:r>
              <a:rPr lang="en-US" sz="2400" dirty="0" smtClean="0"/>
              <a:t> remained the </a:t>
            </a:r>
            <a:r>
              <a:rPr lang="en-US" sz="2400" dirty="0" smtClean="0">
                <a:solidFill>
                  <a:srgbClr val="C00000"/>
                </a:solidFill>
              </a:rPr>
              <a:t>standard textbook for all positional astronomy</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0"/>
            <a:ext cx="4724400" cy="523220"/>
          </a:xfrm>
          <a:prstGeom prst="rect">
            <a:avLst/>
          </a:prstGeom>
          <a:noFill/>
        </p:spPr>
        <p:txBody>
          <a:bodyPr wrap="square" rtlCol="0">
            <a:spAutoFit/>
          </a:bodyPr>
          <a:lstStyle/>
          <a:p>
            <a:pPr algn="ctr"/>
            <a:r>
              <a:rPr lang="en-US" sz="2800" b="1" dirty="0" smtClean="0"/>
              <a:t>Geography</a:t>
            </a:r>
            <a:endParaRPr lang="en-US" sz="2800" b="1" dirty="0"/>
          </a:p>
        </p:txBody>
      </p:sp>
      <p:grpSp>
        <p:nvGrpSpPr>
          <p:cNvPr id="16" name="Group 15"/>
          <p:cNvGrpSpPr/>
          <p:nvPr/>
        </p:nvGrpSpPr>
        <p:grpSpPr>
          <a:xfrm>
            <a:off x="0" y="152400"/>
            <a:ext cx="9144000" cy="2600325"/>
            <a:chOff x="0" y="152400"/>
            <a:chExt cx="9144000" cy="2600325"/>
          </a:xfrm>
        </p:grpSpPr>
        <p:pic>
          <p:nvPicPr>
            <p:cNvPr id="6146" name="Picture 2" descr="https://upload.wikimedia.org/wikipedia/commons/thumb/d/d6/Hecataeus_world_map-en.svg/280px-Hecataeus_world_map-en.svg.png"/>
            <p:cNvPicPr>
              <a:picLocks noChangeAspect="1" noChangeArrowheads="1"/>
            </p:cNvPicPr>
            <p:nvPr/>
          </p:nvPicPr>
          <p:blipFill>
            <a:blip r:embed="rId2" cstate="print"/>
            <a:srcRect/>
            <a:stretch>
              <a:fillRect/>
            </a:stretch>
          </p:blipFill>
          <p:spPr bwMode="auto">
            <a:xfrm>
              <a:off x="0" y="152400"/>
              <a:ext cx="2667000" cy="2600325"/>
            </a:xfrm>
            <a:prstGeom prst="rect">
              <a:avLst/>
            </a:prstGeom>
            <a:noFill/>
          </p:spPr>
        </p:pic>
        <p:sp>
          <p:nvSpPr>
            <p:cNvPr id="4" name="TextBox 3"/>
            <p:cNvSpPr txBox="1"/>
            <p:nvPr/>
          </p:nvSpPr>
          <p:spPr>
            <a:xfrm>
              <a:off x="2590800" y="525959"/>
              <a:ext cx="6553200" cy="769441"/>
            </a:xfrm>
            <a:prstGeom prst="rect">
              <a:avLst/>
            </a:prstGeom>
            <a:noFill/>
          </p:spPr>
          <p:txBody>
            <a:bodyPr wrap="square" rtlCol="0">
              <a:spAutoFit/>
            </a:bodyPr>
            <a:lstStyle/>
            <a:p>
              <a:r>
                <a:rPr lang="en-US" sz="2200" dirty="0" err="1" smtClean="0">
                  <a:solidFill>
                    <a:srgbClr val="0000CC"/>
                  </a:solidFill>
                </a:rPr>
                <a:t>Hecataeus</a:t>
              </a:r>
              <a:r>
                <a:rPr lang="en-US" sz="2200" dirty="0" smtClean="0">
                  <a:solidFill>
                    <a:srgbClr val="0000CC"/>
                  </a:solidFill>
                </a:rPr>
                <a:t> </a:t>
              </a:r>
              <a:r>
                <a:rPr lang="en-US" sz="2200" dirty="0" smtClean="0"/>
                <a:t>of</a:t>
              </a:r>
              <a:r>
                <a:rPr lang="en-US" sz="2200" dirty="0" smtClean="0">
                  <a:solidFill>
                    <a:srgbClr val="0000CC"/>
                  </a:solidFill>
                </a:rPr>
                <a:t> Miletus</a:t>
              </a:r>
              <a:r>
                <a:rPr lang="en-US" sz="2200" dirty="0" smtClean="0"/>
                <a:t>(c. 550 – c. 476 BCE), was the first to introduce the notion of a </a:t>
              </a:r>
              <a:r>
                <a:rPr lang="en-US" sz="2200" dirty="0" smtClean="0">
                  <a:solidFill>
                    <a:srgbClr val="C00000"/>
                  </a:solidFill>
                </a:rPr>
                <a:t>scale in drawing ma</a:t>
              </a:r>
              <a:r>
                <a:rPr lang="en-US" sz="2200" dirty="0" smtClean="0"/>
                <a:t>ps… </a:t>
              </a:r>
              <a:endParaRPr lang="en-US" sz="2200" dirty="0"/>
            </a:p>
          </p:txBody>
        </p:sp>
      </p:grpSp>
      <p:grpSp>
        <p:nvGrpSpPr>
          <p:cNvPr id="17" name="Group 16"/>
          <p:cNvGrpSpPr/>
          <p:nvPr/>
        </p:nvGrpSpPr>
        <p:grpSpPr>
          <a:xfrm>
            <a:off x="304800" y="2888159"/>
            <a:ext cx="8991600" cy="2217981"/>
            <a:chOff x="304800" y="2888159"/>
            <a:chExt cx="8991600" cy="2217981"/>
          </a:xfrm>
        </p:grpSpPr>
        <p:pic>
          <p:nvPicPr>
            <p:cNvPr id="6152" name="Picture 8" descr="Image result for eratosthenes"/>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flipH="1">
              <a:off x="304800" y="3124200"/>
              <a:ext cx="1384183" cy="1371600"/>
            </a:xfrm>
            <a:prstGeom prst="ellipse">
              <a:avLst/>
            </a:prstGeom>
            <a:noFill/>
          </p:spPr>
        </p:pic>
        <p:sp>
          <p:nvSpPr>
            <p:cNvPr id="9" name="TextBox 8"/>
            <p:cNvSpPr txBox="1"/>
            <p:nvPr/>
          </p:nvSpPr>
          <p:spPr>
            <a:xfrm>
              <a:off x="1752600" y="2888159"/>
              <a:ext cx="5029200" cy="2123658"/>
            </a:xfrm>
            <a:prstGeom prst="rect">
              <a:avLst/>
            </a:prstGeom>
            <a:noFill/>
          </p:spPr>
          <p:txBody>
            <a:bodyPr wrap="square" rtlCol="0">
              <a:spAutoFit/>
            </a:bodyPr>
            <a:lstStyle/>
            <a:p>
              <a:r>
                <a:rPr lang="en-US" sz="2200" dirty="0" smtClean="0">
                  <a:solidFill>
                    <a:srgbClr val="0000CC"/>
                  </a:solidFill>
                </a:rPr>
                <a:t>Eratosthenes </a:t>
              </a:r>
              <a:r>
                <a:rPr lang="en-US" sz="2200" dirty="0" smtClean="0"/>
                <a:t>of</a:t>
              </a:r>
              <a:r>
                <a:rPr lang="en-US" sz="2200" dirty="0" smtClean="0">
                  <a:solidFill>
                    <a:srgbClr val="0000CC"/>
                  </a:solidFill>
                </a:rPr>
                <a:t> Cyrene </a:t>
              </a:r>
              <a:r>
                <a:rPr lang="en-US" sz="2200" dirty="0" smtClean="0"/>
                <a:t>(c. 276 – c. 195 BCE), founded geodesy by comparing the latitude of Alex-</a:t>
              </a:r>
              <a:r>
                <a:rPr lang="en-US" sz="2200" dirty="0" err="1" smtClean="0"/>
                <a:t>andria</a:t>
              </a:r>
              <a:r>
                <a:rPr lang="en-US" sz="2200" dirty="0" smtClean="0"/>
                <a:t> and </a:t>
              </a:r>
              <a:r>
                <a:rPr lang="en-US" sz="2200" dirty="0" err="1" smtClean="0"/>
                <a:t>Syrene</a:t>
              </a:r>
              <a:r>
                <a:rPr lang="en-US" sz="2200" dirty="0" smtClean="0"/>
                <a:t> (Aswan) estimated the </a:t>
              </a:r>
              <a:r>
                <a:rPr lang="en-US" sz="2200" dirty="0" smtClean="0">
                  <a:solidFill>
                    <a:srgbClr val="C00000"/>
                  </a:solidFill>
                </a:rPr>
                <a:t>circumference of the E</a:t>
              </a:r>
              <a:r>
                <a:rPr lang="en-US" sz="2200" dirty="0" smtClean="0"/>
                <a:t>arth to be 252,000 stadia or around 46,620 km. The correct figure is about 39,000 km.</a:t>
              </a:r>
              <a:endParaRPr lang="en-US" sz="2200" dirty="0"/>
            </a:p>
          </p:txBody>
        </p:sp>
        <p:pic>
          <p:nvPicPr>
            <p:cNvPr id="615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29400" y="2935499"/>
              <a:ext cx="2667000" cy="2170641"/>
            </a:xfrm>
            <a:prstGeom prst="rect">
              <a:avLst/>
            </a:prstGeom>
            <a:noFill/>
            <a:ln w="9525">
              <a:noFill/>
              <a:miter lim="800000"/>
              <a:headEnd/>
              <a:tailEnd/>
            </a:ln>
          </p:spPr>
        </p:pic>
      </p:grpSp>
      <p:grpSp>
        <p:nvGrpSpPr>
          <p:cNvPr id="18" name="Group 17"/>
          <p:cNvGrpSpPr/>
          <p:nvPr/>
        </p:nvGrpSpPr>
        <p:grpSpPr>
          <a:xfrm>
            <a:off x="304800" y="4724400"/>
            <a:ext cx="7772400" cy="1491616"/>
            <a:chOff x="304800" y="4724400"/>
            <a:chExt cx="7772400" cy="1491616"/>
          </a:xfrm>
        </p:grpSpPr>
        <p:pic>
          <p:nvPicPr>
            <p:cNvPr id="6155" name="Picture 11" descr="https://upload.wikimedia.org/wikipedia/commons/thumb/c/ca/EB_1911_Map_Fig_3.png/200px-EB_1911_Map_Fig_3.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4800" y="4724400"/>
              <a:ext cx="1455075" cy="1447800"/>
            </a:xfrm>
            <a:prstGeom prst="rect">
              <a:avLst/>
            </a:prstGeom>
            <a:noFill/>
          </p:spPr>
        </p:pic>
        <p:pic>
          <p:nvPicPr>
            <p:cNvPr id="6157" name="Picture 13" descr="Related image"/>
            <p:cNvPicPr>
              <a:picLocks noChangeAspect="1" noChangeArrowheads="1"/>
            </p:cNvPicPr>
            <p:nvPr/>
          </p:nvPicPr>
          <p:blipFill>
            <a:blip r:embed="rId6" cstate="print"/>
            <a:srcRect/>
            <a:stretch>
              <a:fillRect/>
            </a:stretch>
          </p:blipFill>
          <p:spPr bwMode="auto">
            <a:xfrm>
              <a:off x="7467600" y="5181600"/>
              <a:ext cx="609600" cy="1034416"/>
            </a:xfrm>
            <a:prstGeom prst="ellipse">
              <a:avLst/>
            </a:prstGeom>
            <a:noFill/>
          </p:spPr>
        </p:pic>
        <p:sp>
          <p:nvSpPr>
            <p:cNvPr id="13" name="TextBox 12"/>
            <p:cNvSpPr txBox="1"/>
            <p:nvPr/>
          </p:nvSpPr>
          <p:spPr>
            <a:xfrm>
              <a:off x="1905000" y="5250359"/>
              <a:ext cx="5791200" cy="769441"/>
            </a:xfrm>
            <a:prstGeom prst="rect">
              <a:avLst/>
            </a:prstGeom>
            <a:noFill/>
          </p:spPr>
          <p:txBody>
            <a:bodyPr wrap="square" rtlCol="0">
              <a:spAutoFit/>
            </a:bodyPr>
            <a:lstStyle/>
            <a:p>
              <a:r>
                <a:rPr lang="en-US" sz="2200" dirty="0" smtClean="0">
                  <a:solidFill>
                    <a:srgbClr val="0000CC"/>
                  </a:solidFill>
                </a:rPr>
                <a:t>Crates </a:t>
              </a:r>
              <a:r>
                <a:rPr lang="en-US" sz="2200" dirty="0" smtClean="0"/>
                <a:t>of </a:t>
              </a:r>
              <a:r>
                <a:rPr lang="en-US" sz="2200" dirty="0" err="1" smtClean="0">
                  <a:solidFill>
                    <a:srgbClr val="0000CC"/>
                  </a:solidFill>
                </a:rPr>
                <a:t>Mallus</a:t>
              </a:r>
              <a:r>
                <a:rPr lang="en-US" sz="2200" dirty="0" smtClean="0">
                  <a:solidFill>
                    <a:srgbClr val="0000CC"/>
                  </a:solidFill>
                </a:rPr>
                <a:t> </a:t>
              </a:r>
              <a:r>
                <a:rPr lang="en-US" sz="2200" dirty="0" smtClean="0"/>
                <a:t>(fl. 2</a:t>
              </a:r>
              <a:r>
                <a:rPr lang="en-US" sz="2200" baseline="30000" dirty="0" smtClean="0"/>
                <a:t>nd</a:t>
              </a:r>
              <a:r>
                <a:rPr lang="en-US" sz="2200" dirty="0" smtClean="0"/>
                <a:t> c. BCE), made the first globe and declared that there are </a:t>
              </a:r>
              <a:r>
                <a:rPr lang="en-US" sz="2200" dirty="0" smtClean="0">
                  <a:solidFill>
                    <a:srgbClr val="C00000"/>
                  </a:solidFill>
                </a:rPr>
                <a:t>4 continents</a:t>
              </a:r>
              <a:r>
                <a:rPr lang="en-US" sz="2200" dirty="0" smtClean="0"/>
                <a:t>.</a:t>
              </a:r>
              <a:endParaRPr lang="en-US" sz="2200" dirty="0"/>
            </a:p>
          </p:txBody>
        </p:sp>
      </p:grpSp>
      <p:sp>
        <p:nvSpPr>
          <p:cNvPr id="14" name="TextBox 13"/>
          <p:cNvSpPr txBox="1"/>
          <p:nvPr/>
        </p:nvSpPr>
        <p:spPr>
          <a:xfrm>
            <a:off x="152400" y="6274713"/>
            <a:ext cx="9144000" cy="430887"/>
          </a:xfrm>
          <a:prstGeom prst="rect">
            <a:avLst/>
          </a:prstGeom>
          <a:noFill/>
        </p:spPr>
        <p:txBody>
          <a:bodyPr wrap="square" rtlCol="0">
            <a:spAutoFit/>
          </a:bodyPr>
          <a:lstStyle/>
          <a:p>
            <a:r>
              <a:rPr lang="en-US" sz="2200" dirty="0" smtClean="0">
                <a:solidFill>
                  <a:srgbClr val="0000CC"/>
                </a:solidFill>
              </a:rPr>
              <a:t>Strabo </a:t>
            </a:r>
            <a:r>
              <a:rPr lang="en-US" sz="2200" dirty="0" smtClean="0"/>
              <a:t>and </a:t>
            </a:r>
            <a:r>
              <a:rPr lang="en-US" sz="2200" dirty="0" smtClean="0">
                <a:solidFill>
                  <a:srgbClr val="0000CC"/>
                </a:solidFill>
              </a:rPr>
              <a:t>Ptolemy</a:t>
            </a:r>
            <a:r>
              <a:rPr lang="en-US" sz="2200" dirty="0" smtClean="0"/>
              <a:t> wrote extensively in the field of </a:t>
            </a:r>
            <a:r>
              <a:rPr lang="en-US" sz="2200" dirty="0" smtClean="0">
                <a:solidFill>
                  <a:srgbClr val="C00000"/>
                </a:solidFill>
              </a:rPr>
              <a:t>descriptive geography</a:t>
            </a:r>
            <a:r>
              <a:rPr lang="en-US" sz="2200" dirty="0" smtClean="0"/>
              <a:t>. </a:t>
            </a:r>
            <a:endParaRPr lang="en-US" sz="2200" dirty="0"/>
          </a:p>
        </p:txBody>
      </p:sp>
      <p:grpSp>
        <p:nvGrpSpPr>
          <p:cNvPr id="15" name="Group 14"/>
          <p:cNvGrpSpPr/>
          <p:nvPr/>
        </p:nvGrpSpPr>
        <p:grpSpPr>
          <a:xfrm>
            <a:off x="2590800" y="1295400"/>
            <a:ext cx="6477000" cy="1371600"/>
            <a:chOff x="2438400" y="1295400"/>
            <a:chExt cx="6477000" cy="1371600"/>
          </a:xfrm>
        </p:grpSpPr>
        <p:sp>
          <p:nvSpPr>
            <p:cNvPr id="6" name="TextBox 5"/>
            <p:cNvSpPr txBox="1"/>
            <p:nvPr/>
          </p:nvSpPr>
          <p:spPr>
            <a:xfrm>
              <a:off x="2438400" y="1524000"/>
              <a:ext cx="5181600" cy="1107996"/>
            </a:xfrm>
            <a:prstGeom prst="rect">
              <a:avLst/>
            </a:prstGeom>
            <a:noFill/>
          </p:spPr>
          <p:txBody>
            <a:bodyPr wrap="square" rtlCol="0">
              <a:spAutoFit/>
            </a:bodyPr>
            <a:lstStyle/>
            <a:p>
              <a:r>
                <a:rPr lang="en-US" sz="2200" dirty="0" smtClean="0">
                  <a:solidFill>
                    <a:srgbClr val="0000CC"/>
                  </a:solidFill>
                </a:rPr>
                <a:t>   </a:t>
              </a:r>
              <a:r>
                <a:rPr lang="en-US" sz="2200" dirty="0" smtClean="0"/>
                <a:t>It was </a:t>
              </a:r>
              <a:r>
                <a:rPr lang="en-US" sz="2200" dirty="0" smtClean="0">
                  <a:solidFill>
                    <a:srgbClr val="0000CC"/>
                  </a:solidFill>
                </a:rPr>
                <a:t>Pythagoras</a:t>
              </a:r>
              <a:r>
                <a:rPr lang="en-US" sz="2200" dirty="0" smtClean="0"/>
                <a:t> who first declared that the </a:t>
              </a:r>
              <a:r>
                <a:rPr lang="en-US" sz="2200" dirty="0" smtClean="0">
                  <a:solidFill>
                    <a:srgbClr val="C00000"/>
                  </a:solidFill>
                </a:rPr>
                <a:t>Earth is a sphere</a:t>
              </a:r>
              <a:r>
                <a:rPr lang="en-US" sz="2200" dirty="0" smtClean="0"/>
                <a:t>… </a:t>
              </a:r>
            </a:p>
            <a:p>
              <a:pPr algn="r"/>
              <a:r>
                <a:rPr lang="en-US" sz="2200" dirty="0" smtClean="0"/>
                <a:t>…though his Earth was static… </a:t>
              </a:r>
              <a:endParaRPr lang="en-US" sz="2200" dirty="0"/>
            </a:p>
          </p:txBody>
        </p:sp>
        <p:pic>
          <p:nvPicPr>
            <p:cNvPr id="3" name="Picture 2" descr="Image result for earth sphere"/>
            <p:cNvPicPr>
              <a:picLocks noChangeAspect="1" noChangeArrowheads="1"/>
            </p:cNvPicPr>
            <p:nvPr/>
          </p:nvPicPr>
          <p:blipFill>
            <a:blip r:embed="rId7"/>
            <a:srcRect/>
            <a:stretch>
              <a:fillRect/>
            </a:stretch>
          </p:blipFill>
          <p:spPr bwMode="auto">
            <a:xfrm>
              <a:off x="7543800" y="1295400"/>
              <a:ext cx="1371600" cy="1371600"/>
            </a:xfrm>
            <a:prstGeom prst="ellipse">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Meteorology</a:t>
            </a:r>
            <a:endParaRPr lang="en-US" sz="2800" b="1" dirty="0"/>
          </a:p>
        </p:txBody>
      </p:sp>
      <p:sp>
        <p:nvSpPr>
          <p:cNvPr id="5122" name="AutoShape 2" descr="Image result for hom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228600" y="457200"/>
            <a:ext cx="8686800" cy="1598950"/>
            <a:chOff x="228600" y="457200"/>
            <a:chExt cx="8686800" cy="1598950"/>
          </a:xfrm>
        </p:grpSpPr>
        <p:pic>
          <p:nvPicPr>
            <p:cNvPr id="5123" name="Picture 3"/>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228600" y="457200"/>
              <a:ext cx="1088571" cy="1371600"/>
            </a:xfrm>
            <a:prstGeom prst="ellipse">
              <a:avLst/>
            </a:prstGeom>
            <a:noFill/>
            <a:ln w="9525">
              <a:noFill/>
              <a:miter lim="800000"/>
              <a:headEnd/>
              <a:tailEnd/>
            </a:ln>
            <a:effectLst/>
          </p:spPr>
        </p:pic>
        <p:pic>
          <p:nvPicPr>
            <p:cNvPr id="5124" name="Picture 4"/>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lum contrast="-20000"/>
            </a:blip>
            <a:srcRect/>
            <a:stretch>
              <a:fillRect/>
            </a:stretch>
          </p:blipFill>
          <p:spPr bwMode="auto">
            <a:xfrm>
              <a:off x="7162800" y="609600"/>
              <a:ext cx="1752600" cy="1092530"/>
            </a:xfrm>
            <a:prstGeom prst="rect">
              <a:avLst/>
            </a:prstGeom>
            <a:noFill/>
            <a:ln w="9525">
              <a:noFill/>
              <a:miter lim="800000"/>
              <a:headEnd/>
              <a:tailEnd/>
            </a:ln>
            <a:effectLst/>
          </p:spPr>
        </p:pic>
        <p:sp>
          <p:nvSpPr>
            <p:cNvPr id="5" name="TextBox 4"/>
            <p:cNvSpPr txBox="1"/>
            <p:nvPr/>
          </p:nvSpPr>
          <p:spPr>
            <a:xfrm>
              <a:off x="1524000" y="609600"/>
              <a:ext cx="6096000" cy="1446550"/>
            </a:xfrm>
            <a:prstGeom prst="rect">
              <a:avLst/>
            </a:prstGeom>
            <a:noFill/>
          </p:spPr>
          <p:txBody>
            <a:bodyPr wrap="square" rtlCol="0">
              <a:spAutoFit/>
            </a:bodyPr>
            <a:lstStyle/>
            <a:p>
              <a:r>
                <a:rPr lang="en-US" sz="2200" dirty="0" smtClean="0">
                  <a:solidFill>
                    <a:srgbClr val="0000CC"/>
                  </a:solidFill>
                </a:rPr>
                <a:t>Homer </a:t>
              </a:r>
              <a:r>
                <a:rPr lang="en-US" sz="2200" dirty="0" smtClean="0"/>
                <a:t>(c. 7</a:t>
              </a:r>
              <a:r>
                <a:rPr lang="en-US" sz="2200" baseline="30000" dirty="0" smtClean="0"/>
                <a:t>th</a:t>
              </a:r>
              <a:r>
                <a:rPr lang="en-US" sz="2200" dirty="0" smtClean="0"/>
                <a:t> c. BCE ?), the great epic poet, has a fanciful description of </a:t>
              </a:r>
              <a:r>
                <a:rPr lang="en-US" sz="2200" dirty="0" smtClean="0">
                  <a:solidFill>
                    <a:srgbClr val="C00000"/>
                  </a:solidFill>
                </a:rPr>
                <a:t>the four wi</a:t>
              </a:r>
              <a:r>
                <a:rPr lang="en-US" sz="2200" dirty="0" smtClean="0"/>
                <a:t>nds in the </a:t>
              </a:r>
              <a:r>
                <a:rPr lang="en-US" sz="2200" i="1" dirty="0" err="1" smtClean="0"/>
                <a:t>Odyessy</a:t>
              </a:r>
              <a:r>
                <a:rPr lang="en-US" sz="2200" dirty="0" smtClean="0"/>
                <a:t>, showing keen observation of the climate and its trends.</a:t>
              </a:r>
              <a:endParaRPr lang="en-US" sz="2200" dirty="0"/>
            </a:p>
          </p:txBody>
        </p:sp>
      </p:grpSp>
      <p:grpSp>
        <p:nvGrpSpPr>
          <p:cNvPr id="14" name="Group 13"/>
          <p:cNvGrpSpPr/>
          <p:nvPr/>
        </p:nvGrpSpPr>
        <p:grpSpPr>
          <a:xfrm>
            <a:off x="304800" y="2133600"/>
            <a:ext cx="8468920" cy="1539654"/>
            <a:chOff x="304800" y="2133600"/>
            <a:chExt cx="8468920" cy="1539654"/>
          </a:xfrm>
        </p:grpSpPr>
        <p:pic>
          <p:nvPicPr>
            <p:cNvPr id="5125" name="Picture 5"/>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7772400" y="2133600"/>
              <a:ext cx="1001320" cy="1371600"/>
            </a:xfrm>
            <a:prstGeom prst="ellipse">
              <a:avLst/>
            </a:prstGeom>
            <a:noFill/>
            <a:ln w="9525">
              <a:noFill/>
              <a:miter lim="800000"/>
              <a:headEnd/>
              <a:tailEnd/>
            </a:ln>
            <a:effectLst/>
          </p:spPr>
        </p:pic>
        <p:sp>
          <p:nvSpPr>
            <p:cNvPr id="8" name="TextBox 7"/>
            <p:cNvSpPr txBox="1"/>
            <p:nvPr/>
          </p:nvSpPr>
          <p:spPr>
            <a:xfrm>
              <a:off x="304800" y="2211050"/>
              <a:ext cx="7613805" cy="1462204"/>
            </a:xfrm>
            <a:prstGeom prst="rect">
              <a:avLst/>
            </a:prstGeom>
            <a:noFill/>
          </p:spPr>
          <p:txBody>
            <a:bodyPr wrap="square" rtlCol="0">
              <a:spAutoFit/>
            </a:bodyPr>
            <a:lstStyle/>
            <a:p>
              <a:r>
                <a:rPr lang="en-US" sz="2200" dirty="0" smtClean="0">
                  <a:solidFill>
                    <a:srgbClr val="0000CC"/>
                  </a:solidFill>
                </a:rPr>
                <a:t>Hesiod </a:t>
              </a:r>
              <a:r>
                <a:rPr lang="en-US" sz="2200" dirty="0" smtClean="0"/>
                <a:t>(c. 7</a:t>
              </a:r>
              <a:r>
                <a:rPr lang="en-US" sz="2200" baseline="30000" dirty="0" smtClean="0"/>
                <a:t>th</a:t>
              </a:r>
              <a:r>
                <a:rPr lang="en-US" sz="2200" dirty="0" smtClean="0"/>
                <a:t> c. BCE ?), the other great ancient poet, in his </a:t>
              </a:r>
              <a:r>
                <a:rPr lang="en-US" sz="2200" i="1" dirty="0" smtClean="0"/>
                <a:t>Works and Days</a:t>
              </a:r>
              <a:r>
                <a:rPr lang="en-US" sz="2200" dirty="0" smtClean="0"/>
                <a:t>, gives advice to farmers and seamen, based on detailed </a:t>
              </a:r>
              <a:r>
                <a:rPr lang="en-US" sz="2200" dirty="0" smtClean="0">
                  <a:solidFill>
                    <a:srgbClr val="C00000"/>
                  </a:solidFill>
                </a:rPr>
                <a:t>observations of climate and we</a:t>
              </a:r>
              <a:r>
                <a:rPr lang="en-US" sz="2200" dirty="0" smtClean="0"/>
                <a:t>ather, with accurate dates and times. Perhaps the first almanac. </a:t>
              </a:r>
              <a:endParaRPr lang="en-US" sz="2200" dirty="0"/>
            </a:p>
          </p:txBody>
        </p:sp>
      </p:grpSp>
      <p:grpSp>
        <p:nvGrpSpPr>
          <p:cNvPr id="15" name="Group 14"/>
          <p:cNvGrpSpPr/>
          <p:nvPr/>
        </p:nvGrpSpPr>
        <p:grpSpPr>
          <a:xfrm>
            <a:off x="380999" y="3792490"/>
            <a:ext cx="8610601" cy="1663430"/>
            <a:chOff x="380999" y="3792490"/>
            <a:chExt cx="8610601" cy="1663430"/>
          </a:xfrm>
        </p:grpSpPr>
        <p:pic>
          <p:nvPicPr>
            <p:cNvPr id="5127" name="Picture 7" descr="Image result for aristotle"/>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380999" y="3792490"/>
              <a:ext cx="1214367" cy="1663430"/>
            </a:xfrm>
            <a:prstGeom prst="ellipse">
              <a:avLst/>
            </a:prstGeom>
            <a:noFill/>
          </p:spPr>
        </p:pic>
        <p:sp>
          <p:nvSpPr>
            <p:cNvPr id="10" name="TextBox 9"/>
            <p:cNvSpPr txBox="1"/>
            <p:nvPr/>
          </p:nvSpPr>
          <p:spPr>
            <a:xfrm>
              <a:off x="1752600" y="3886200"/>
              <a:ext cx="7239000" cy="1446550"/>
            </a:xfrm>
            <a:prstGeom prst="rect">
              <a:avLst/>
            </a:prstGeom>
            <a:noFill/>
          </p:spPr>
          <p:txBody>
            <a:bodyPr wrap="square" rtlCol="0">
              <a:spAutoFit/>
            </a:bodyPr>
            <a:lstStyle/>
            <a:p>
              <a:r>
                <a:rPr lang="en-US" sz="2200" dirty="0" smtClean="0">
                  <a:solidFill>
                    <a:srgbClr val="0000CC"/>
                  </a:solidFill>
                </a:rPr>
                <a:t>Aristotle of </a:t>
              </a:r>
              <a:r>
                <a:rPr lang="en-US" sz="2200" dirty="0" err="1" smtClean="0">
                  <a:solidFill>
                    <a:srgbClr val="0000CC"/>
                  </a:solidFill>
                </a:rPr>
                <a:t>Stageira</a:t>
              </a:r>
              <a:r>
                <a:rPr lang="en-US" sz="2200" dirty="0" smtClean="0">
                  <a:solidFill>
                    <a:srgbClr val="0000CC"/>
                  </a:solidFill>
                </a:rPr>
                <a:t> </a:t>
              </a:r>
              <a:r>
                <a:rPr lang="en-US" sz="2200" dirty="0" smtClean="0"/>
                <a:t>(384 – 322 BCE) –  the greatest mind of antiquity – wrote a book called the </a:t>
              </a:r>
              <a:r>
                <a:rPr lang="en-US" sz="2200" i="1" dirty="0" smtClean="0"/>
                <a:t>Meteorology</a:t>
              </a:r>
              <a:r>
                <a:rPr lang="en-US" sz="2200" dirty="0" smtClean="0"/>
                <a:t>, creating the subject and trying to </a:t>
              </a:r>
              <a:r>
                <a:rPr lang="en-US" sz="2200" dirty="0" smtClean="0">
                  <a:solidFill>
                    <a:srgbClr val="C00000"/>
                  </a:solidFill>
                </a:rPr>
                <a:t>give scientific explanations for weather</a:t>
              </a:r>
              <a:r>
                <a:rPr lang="en-US" sz="2200" dirty="0" smtClean="0"/>
                <a:t>. He can be said to have founded the science.</a:t>
              </a:r>
              <a:endParaRPr lang="en-US" sz="2200" dirty="0"/>
            </a:p>
          </p:txBody>
        </p:sp>
      </p:grpSp>
      <p:grpSp>
        <p:nvGrpSpPr>
          <p:cNvPr id="16" name="Group 15"/>
          <p:cNvGrpSpPr/>
          <p:nvPr/>
        </p:nvGrpSpPr>
        <p:grpSpPr>
          <a:xfrm>
            <a:off x="228600" y="4876801"/>
            <a:ext cx="8702926" cy="1901688"/>
            <a:chOff x="228600" y="4876801"/>
            <a:chExt cx="8702926" cy="1901688"/>
          </a:xfrm>
        </p:grpSpPr>
        <p:pic>
          <p:nvPicPr>
            <p:cNvPr id="5128" name="Picture 8"/>
            <p:cNvPicPr>
              <a:picLocks noChangeAspect="1" noChangeArrowheads="1"/>
            </p:cNvPicPr>
            <p:nvPr/>
          </p:nvPicPr>
          <p:blipFill>
            <a:blip r:embed="rId6"/>
            <a:srcRect/>
            <a:stretch>
              <a:fillRect/>
            </a:stretch>
          </p:blipFill>
          <p:spPr bwMode="auto">
            <a:xfrm>
              <a:off x="7507355" y="4876801"/>
              <a:ext cx="1424171" cy="1901688"/>
            </a:xfrm>
            <a:prstGeom prst="rect">
              <a:avLst/>
            </a:prstGeom>
            <a:noFill/>
            <a:ln w="9525">
              <a:noFill/>
              <a:miter lim="800000"/>
              <a:headEnd/>
              <a:tailEnd/>
            </a:ln>
            <a:effectLst/>
          </p:spPr>
        </p:pic>
        <p:sp>
          <p:nvSpPr>
            <p:cNvPr id="12" name="TextBox 11"/>
            <p:cNvSpPr txBox="1"/>
            <p:nvPr/>
          </p:nvSpPr>
          <p:spPr>
            <a:xfrm>
              <a:off x="228600" y="5544054"/>
              <a:ext cx="7078842" cy="787988"/>
            </a:xfrm>
            <a:prstGeom prst="rect">
              <a:avLst/>
            </a:prstGeom>
            <a:noFill/>
          </p:spPr>
          <p:txBody>
            <a:bodyPr wrap="square" rtlCol="0">
              <a:spAutoFit/>
            </a:bodyPr>
            <a:lstStyle/>
            <a:p>
              <a:r>
                <a:rPr lang="en-US" sz="2200" dirty="0" smtClean="0"/>
                <a:t>The </a:t>
              </a:r>
              <a:r>
                <a:rPr lang="en-US" sz="2200" dirty="0" smtClean="0">
                  <a:solidFill>
                    <a:srgbClr val="0000CC"/>
                  </a:solidFill>
                </a:rPr>
                <a:t>Tower of the Winds </a:t>
              </a:r>
              <a:r>
                <a:rPr lang="en-US" sz="2200" dirty="0" smtClean="0"/>
                <a:t>at </a:t>
              </a:r>
              <a:r>
                <a:rPr lang="en-US" sz="2200" dirty="0" smtClean="0">
                  <a:solidFill>
                    <a:srgbClr val="0000CC"/>
                  </a:solidFill>
                </a:rPr>
                <a:t>Athens</a:t>
              </a:r>
              <a:r>
                <a:rPr lang="en-US" sz="2200" dirty="0" smtClean="0"/>
                <a:t>, built in 50 BCE, was the first </a:t>
              </a:r>
              <a:r>
                <a:rPr lang="en-US" sz="2200" dirty="0" smtClean="0">
                  <a:solidFill>
                    <a:srgbClr val="C00000"/>
                  </a:solidFill>
                </a:rPr>
                <a:t>meteorological observation station</a:t>
              </a:r>
              <a:r>
                <a:rPr lang="en-US" sz="2200" dirty="0" smtClean="0"/>
                <a:t>. </a:t>
              </a:r>
              <a:endParaRPr lang="en-US" sz="2200"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Atomism</a:t>
            </a:r>
            <a:endParaRPr lang="en-US" sz="2800" b="1" dirty="0"/>
          </a:p>
        </p:txBody>
      </p:sp>
      <p:sp>
        <p:nvSpPr>
          <p:cNvPr id="1030" name="AutoShape 6" descr="Image result for parmenides"/>
          <p:cNvSpPr>
            <a:spLocks noChangeAspect="1" noChangeArrowheads="1"/>
          </p:cNvSpPr>
          <p:nvPr/>
        </p:nvSpPr>
        <p:spPr bwMode="auto">
          <a:xfrm>
            <a:off x="155575" y="-1608138"/>
            <a:ext cx="2314575"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86140" y="685800"/>
            <a:ext cx="9521688" cy="3485322"/>
            <a:chOff x="-86140" y="685800"/>
            <a:chExt cx="9521688" cy="3485322"/>
          </a:xfrm>
        </p:grpSpPr>
        <p:pic>
          <p:nvPicPr>
            <p:cNvPr id="3" name="Picture 4" descr="Related image"/>
            <p:cNvPicPr>
              <a:picLocks noChangeAspect="1" noChangeArrowheads="1"/>
            </p:cNvPicPr>
            <p:nvPr/>
          </p:nvPicPr>
          <p:blipFill>
            <a:blip r:embed="rId2"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327991" y="1600200"/>
              <a:ext cx="1065011" cy="1371600"/>
            </a:xfrm>
            <a:prstGeom prst="ellipse">
              <a:avLst/>
            </a:prstGeom>
            <a:noFill/>
          </p:spPr>
        </p:pic>
        <p:sp>
          <p:nvSpPr>
            <p:cNvPr id="4" name="TextBox 3"/>
            <p:cNvSpPr txBox="1"/>
            <p:nvPr/>
          </p:nvSpPr>
          <p:spPr>
            <a:xfrm>
              <a:off x="381000" y="685800"/>
              <a:ext cx="7696200" cy="461665"/>
            </a:xfrm>
            <a:prstGeom prst="rect">
              <a:avLst/>
            </a:prstGeom>
            <a:noFill/>
          </p:spPr>
          <p:txBody>
            <a:bodyPr wrap="square" rtlCol="0">
              <a:spAutoFit/>
            </a:bodyPr>
            <a:lstStyle/>
            <a:p>
              <a:r>
                <a:rPr lang="en-US" sz="2400" dirty="0" smtClean="0"/>
                <a:t>The basic substance out of which everything is made is</a:t>
              </a:r>
              <a:endParaRPr lang="en-US" sz="2400" dirty="0"/>
            </a:p>
          </p:txBody>
        </p:sp>
        <p:sp>
          <p:nvSpPr>
            <p:cNvPr id="5" name="TextBox 4"/>
            <p:cNvSpPr txBox="1"/>
            <p:nvPr/>
          </p:nvSpPr>
          <p:spPr>
            <a:xfrm>
              <a:off x="404191" y="3505200"/>
              <a:ext cx="990600" cy="461665"/>
            </a:xfrm>
            <a:prstGeom prst="rect">
              <a:avLst/>
            </a:prstGeom>
            <a:noFill/>
          </p:spPr>
          <p:txBody>
            <a:bodyPr wrap="square" rtlCol="0">
              <a:spAutoFit/>
            </a:bodyPr>
            <a:lstStyle/>
            <a:p>
              <a:r>
                <a:rPr lang="en-US" sz="2400" b="1" dirty="0" smtClean="0">
                  <a:solidFill>
                    <a:srgbClr val="C00000"/>
                  </a:solidFill>
                </a:rPr>
                <a:t>Water</a:t>
              </a:r>
              <a:endParaRPr lang="en-US" sz="2400" b="1" dirty="0">
                <a:solidFill>
                  <a:srgbClr val="C00000"/>
                </a:solidFill>
              </a:endParaRPr>
            </a:p>
          </p:txBody>
        </p:sp>
        <p:sp>
          <p:nvSpPr>
            <p:cNvPr id="6" name="TextBox 5"/>
            <p:cNvSpPr txBox="1"/>
            <p:nvPr/>
          </p:nvSpPr>
          <p:spPr>
            <a:xfrm>
              <a:off x="-53009" y="2971800"/>
              <a:ext cx="2362200" cy="461665"/>
            </a:xfrm>
            <a:prstGeom prst="rect">
              <a:avLst/>
            </a:prstGeom>
            <a:noFill/>
          </p:spPr>
          <p:txBody>
            <a:bodyPr wrap="square" rtlCol="0">
              <a:spAutoFit/>
            </a:bodyPr>
            <a:lstStyle/>
            <a:p>
              <a:r>
                <a:rPr lang="en-US" sz="2400" dirty="0" smtClean="0">
                  <a:solidFill>
                    <a:srgbClr val="0000CC"/>
                  </a:solidFill>
                </a:rPr>
                <a:t>Thales </a:t>
              </a:r>
              <a:r>
                <a:rPr lang="en-US" sz="2400" dirty="0" smtClean="0"/>
                <a:t>of</a:t>
              </a:r>
              <a:r>
                <a:rPr lang="en-US" sz="2400" dirty="0" smtClean="0">
                  <a:solidFill>
                    <a:srgbClr val="0000CC"/>
                  </a:solidFill>
                </a:rPr>
                <a:t> Miletus</a:t>
              </a:r>
              <a:endParaRPr lang="en-US" sz="2400" dirty="0">
                <a:solidFill>
                  <a:srgbClr val="0000CC"/>
                </a:solidFill>
              </a:endParaRPr>
            </a:p>
          </p:txBody>
        </p:sp>
        <p:sp>
          <p:nvSpPr>
            <p:cNvPr id="7" name="TextBox 6"/>
            <p:cNvSpPr txBox="1"/>
            <p:nvPr/>
          </p:nvSpPr>
          <p:spPr>
            <a:xfrm>
              <a:off x="1623391" y="3500735"/>
              <a:ext cx="3124200" cy="461665"/>
            </a:xfrm>
            <a:prstGeom prst="rect">
              <a:avLst/>
            </a:prstGeom>
            <a:noFill/>
          </p:spPr>
          <p:txBody>
            <a:bodyPr wrap="square" rtlCol="0">
              <a:spAutoFit/>
            </a:bodyPr>
            <a:lstStyle/>
            <a:p>
              <a:r>
                <a:rPr lang="en-US" sz="2400" dirty="0" err="1" smtClean="0">
                  <a:solidFill>
                    <a:srgbClr val="0000CC"/>
                  </a:solidFill>
                </a:rPr>
                <a:t>Anaximenes</a:t>
              </a:r>
              <a:r>
                <a:rPr lang="en-US" sz="2400" dirty="0" smtClean="0">
                  <a:solidFill>
                    <a:srgbClr val="0000CC"/>
                  </a:solidFill>
                </a:rPr>
                <a:t> </a:t>
              </a:r>
              <a:r>
                <a:rPr lang="en-US" sz="2400" dirty="0" smtClean="0"/>
                <a:t>of</a:t>
              </a:r>
              <a:r>
                <a:rPr lang="en-US" sz="2400" dirty="0" smtClean="0">
                  <a:solidFill>
                    <a:srgbClr val="0000CC"/>
                  </a:solidFill>
                </a:rPr>
                <a:t> Miletus</a:t>
              </a:r>
              <a:endParaRPr lang="en-US" sz="2400" dirty="0">
                <a:solidFill>
                  <a:srgbClr val="0000CC"/>
                </a:solidFill>
              </a:endParaRPr>
            </a:p>
          </p:txBody>
        </p:sp>
        <p:sp>
          <p:nvSpPr>
            <p:cNvPr id="8" name="TextBox 7"/>
            <p:cNvSpPr txBox="1"/>
            <p:nvPr/>
          </p:nvSpPr>
          <p:spPr>
            <a:xfrm>
              <a:off x="2613991" y="2971800"/>
              <a:ext cx="609600" cy="461665"/>
            </a:xfrm>
            <a:prstGeom prst="rect">
              <a:avLst/>
            </a:prstGeom>
            <a:noFill/>
          </p:spPr>
          <p:txBody>
            <a:bodyPr wrap="square" rtlCol="0">
              <a:spAutoFit/>
            </a:bodyPr>
            <a:lstStyle/>
            <a:p>
              <a:r>
                <a:rPr lang="en-US" sz="2400" b="1" dirty="0" smtClean="0">
                  <a:solidFill>
                    <a:srgbClr val="C00000"/>
                  </a:solidFill>
                </a:rPr>
                <a:t>Air</a:t>
              </a:r>
              <a:endParaRPr lang="en-US" sz="2400" b="1" dirty="0">
                <a:solidFill>
                  <a:srgbClr val="C00000"/>
                </a:solidFill>
              </a:endParaRPr>
            </a:p>
          </p:txBody>
        </p:sp>
        <p:pic>
          <p:nvPicPr>
            <p:cNvPr id="1026" name="Picture 2"/>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2232991" y="1447800"/>
              <a:ext cx="1409105" cy="1371600"/>
            </a:xfrm>
            <a:prstGeom prst="ellipse">
              <a:avLst/>
            </a:prstGeom>
            <a:noFill/>
            <a:ln w="9525">
              <a:noFill/>
              <a:miter lim="800000"/>
              <a:headEnd/>
              <a:tailEnd/>
            </a:ln>
            <a:effectLst/>
          </p:spPr>
        </p:pic>
        <p:sp>
          <p:nvSpPr>
            <p:cNvPr id="10" name="TextBox 9"/>
            <p:cNvSpPr txBox="1"/>
            <p:nvPr/>
          </p:nvSpPr>
          <p:spPr>
            <a:xfrm>
              <a:off x="3756991" y="2895600"/>
              <a:ext cx="2895600" cy="461665"/>
            </a:xfrm>
            <a:prstGeom prst="rect">
              <a:avLst/>
            </a:prstGeom>
            <a:noFill/>
          </p:spPr>
          <p:txBody>
            <a:bodyPr wrap="square" rtlCol="0">
              <a:spAutoFit/>
            </a:bodyPr>
            <a:lstStyle/>
            <a:p>
              <a:r>
                <a:rPr lang="en-US" sz="2400" dirty="0" smtClean="0">
                  <a:solidFill>
                    <a:srgbClr val="0000CC"/>
                  </a:solidFill>
                </a:rPr>
                <a:t>Heraclitus </a:t>
              </a:r>
              <a:r>
                <a:rPr lang="en-US" sz="2400" dirty="0" smtClean="0"/>
                <a:t>of </a:t>
              </a:r>
              <a:r>
                <a:rPr lang="en-US" sz="2400" dirty="0" smtClean="0">
                  <a:solidFill>
                    <a:srgbClr val="0000CC"/>
                  </a:solidFill>
                </a:rPr>
                <a:t>Ephesus</a:t>
              </a:r>
              <a:endParaRPr lang="en-US" sz="2400" dirty="0">
                <a:solidFill>
                  <a:srgbClr val="0000CC"/>
                </a:solidFill>
              </a:endParaRPr>
            </a:p>
          </p:txBody>
        </p:sp>
        <p:sp>
          <p:nvSpPr>
            <p:cNvPr id="11" name="TextBox 10"/>
            <p:cNvSpPr txBox="1"/>
            <p:nvPr/>
          </p:nvSpPr>
          <p:spPr>
            <a:xfrm>
              <a:off x="4899991" y="3348335"/>
              <a:ext cx="762000" cy="461665"/>
            </a:xfrm>
            <a:prstGeom prst="rect">
              <a:avLst/>
            </a:prstGeom>
            <a:noFill/>
          </p:spPr>
          <p:txBody>
            <a:bodyPr wrap="square" rtlCol="0">
              <a:spAutoFit/>
            </a:bodyPr>
            <a:lstStyle/>
            <a:p>
              <a:r>
                <a:rPr lang="en-US" sz="2400" b="1" dirty="0" smtClean="0">
                  <a:solidFill>
                    <a:srgbClr val="C00000"/>
                  </a:solidFill>
                </a:rPr>
                <a:t>Fire</a:t>
              </a:r>
              <a:endParaRPr lang="en-US" sz="2400" b="1" dirty="0">
                <a:solidFill>
                  <a:srgbClr val="C00000"/>
                </a:solidFill>
              </a:endParaRPr>
            </a:p>
          </p:txBody>
        </p:sp>
        <p:pic>
          <p:nvPicPr>
            <p:cNvPr id="1028" name="Picture 4" descr="Image result for heraclitus"/>
            <p:cNvPicPr>
              <a:picLocks noChangeAspect="1" noChangeArrowheads="1"/>
            </p:cNvPicPr>
            <p:nvPr/>
          </p:nvPicPr>
          <p:blipFill>
            <a:blip r:embed="rId4"/>
            <a:srcRect/>
            <a:stretch>
              <a:fillRect/>
            </a:stretch>
          </p:blipFill>
          <p:spPr bwMode="auto">
            <a:xfrm>
              <a:off x="4823791" y="1524000"/>
              <a:ext cx="1161780" cy="1371600"/>
            </a:xfrm>
            <a:prstGeom prst="ellipse">
              <a:avLst/>
            </a:prstGeom>
            <a:noFill/>
          </p:spPr>
        </p:pic>
        <p:sp>
          <p:nvSpPr>
            <p:cNvPr id="13" name="TextBox 12"/>
            <p:cNvSpPr txBox="1"/>
            <p:nvPr/>
          </p:nvSpPr>
          <p:spPr>
            <a:xfrm>
              <a:off x="7185991" y="2971800"/>
              <a:ext cx="1066800" cy="461665"/>
            </a:xfrm>
            <a:prstGeom prst="rect">
              <a:avLst/>
            </a:prstGeom>
            <a:noFill/>
          </p:spPr>
          <p:txBody>
            <a:bodyPr wrap="square" rtlCol="0">
              <a:spAutoFit/>
            </a:bodyPr>
            <a:lstStyle/>
            <a:p>
              <a:r>
                <a:rPr lang="en-US" sz="2400" b="1" dirty="0" smtClean="0">
                  <a:solidFill>
                    <a:srgbClr val="C00000"/>
                  </a:solidFill>
                </a:rPr>
                <a:t>Earth</a:t>
              </a:r>
              <a:endParaRPr lang="en-US" sz="2400" b="1" dirty="0">
                <a:solidFill>
                  <a:srgbClr val="C00000"/>
                </a:solidFill>
              </a:endParaRPr>
            </a:p>
          </p:txBody>
        </p:sp>
        <p:pic>
          <p:nvPicPr>
            <p:cNvPr id="1031" name="Picture 7"/>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7490791" y="1524000"/>
              <a:ext cx="941393" cy="1371600"/>
            </a:xfrm>
            <a:prstGeom prst="ellipse">
              <a:avLst/>
            </a:prstGeom>
            <a:noFill/>
            <a:ln w="9525">
              <a:noFill/>
              <a:miter lim="800000"/>
              <a:headEnd/>
              <a:tailEnd/>
            </a:ln>
            <a:effectLst/>
          </p:spPr>
        </p:pic>
        <p:sp>
          <p:nvSpPr>
            <p:cNvPr id="16" name="TextBox 15"/>
            <p:cNvSpPr txBox="1"/>
            <p:nvPr/>
          </p:nvSpPr>
          <p:spPr>
            <a:xfrm>
              <a:off x="6423991" y="3424535"/>
              <a:ext cx="2590800" cy="461665"/>
            </a:xfrm>
            <a:prstGeom prst="rect">
              <a:avLst/>
            </a:prstGeom>
            <a:noFill/>
          </p:spPr>
          <p:txBody>
            <a:bodyPr wrap="square" rtlCol="0">
              <a:spAutoFit/>
            </a:bodyPr>
            <a:lstStyle/>
            <a:p>
              <a:r>
                <a:rPr lang="en-US" sz="2400" dirty="0" smtClean="0">
                  <a:solidFill>
                    <a:srgbClr val="0000CC"/>
                  </a:solidFill>
                </a:rPr>
                <a:t>Parmenides of Elea</a:t>
              </a:r>
              <a:endParaRPr lang="en-US" sz="2400" dirty="0">
                <a:solidFill>
                  <a:srgbClr val="0000CC"/>
                </a:solidFill>
              </a:endParaRPr>
            </a:p>
          </p:txBody>
        </p:sp>
        <p:sp>
          <p:nvSpPr>
            <p:cNvPr id="21" name="Freeform 20"/>
            <p:cNvSpPr/>
            <p:nvPr/>
          </p:nvSpPr>
          <p:spPr>
            <a:xfrm>
              <a:off x="-86140" y="1315278"/>
              <a:ext cx="2462696" cy="2820505"/>
            </a:xfrm>
            <a:custGeom>
              <a:avLst/>
              <a:gdLst>
                <a:gd name="connsiteX0" fmla="*/ 218661 w 2462696"/>
                <a:gd name="connsiteY0" fmla="*/ 364435 h 2820505"/>
                <a:gd name="connsiteX1" fmla="*/ 1451114 w 2462696"/>
                <a:gd name="connsiteY1" fmla="*/ 6626 h 2820505"/>
                <a:gd name="connsiteX2" fmla="*/ 1954696 w 2462696"/>
                <a:gd name="connsiteY2" fmla="*/ 404192 h 2820505"/>
                <a:gd name="connsiteX3" fmla="*/ 2193235 w 2462696"/>
                <a:gd name="connsiteY3" fmla="*/ 1358348 h 2820505"/>
                <a:gd name="connsiteX4" fmla="*/ 2365514 w 2462696"/>
                <a:gd name="connsiteY4" fmla="*/ 2047461 h 2820505"/>
                <a:gd name="connsiteX5" fmla="*/ 1610140 w 2462696"/>
                <a:gd name="connsiteY5" fmla="*/ 2392018 h 2820505"/>
                <a:gd name="connsiteX6" fmla="*/ 1504122 w 2462696"/>
                <a:gd name="connsiteY6" fmla="*/ 2723322 h 2820505"/>
                <a:gd name="connsiteX7" fmla="*/ 311427 w 2462696"/>
                <a:gd name="connsiteY7" fmla="*/ 2657061 h 2820505"/>
                <a:gd name="connsiteX8" fmla="*/ 72888 w 2462696"/>
                <a:gd name="connsiteY8" fmla="*/ 1742661 h 2820505"/>
                <a:gd name="connsiteX9" fmla="*/ 139148 w 2462696"/>
                <a:gd name="connsiteY9" fmla="*/ 735496 h 2820505"/>
                <a:gd name="connsiteX10" fmla="*/ 218661 w 2462696"/>
                <a:gd name="connsiteY10" fmla="*/ 364435 h 282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2696" h="2820505">
                  <a:moveTo>
                    <a:pt x="218661" y="364435"/>
                  </a:moveTo>
                  <a:cubicBezTo>
                    <a:pt x="437322" y="242957"/>
                    <a:pt x="1161775" y="0"/>
                    <a:pt x="1451114" y="6626"/>
                  </a:cubicBezTo>
                  <a:cubicBezTo>
                    <a:pt x="1740453" y="13252"/>
                    <a:pt x="1831009" y="178905"/>
                    <a:pt x="1954696" y="404192"/>
                  </a:cubicBezTo>
                  <a:cubicBezTo>
                    <a:pt x="2078383" y="629479"/>
                    <a:pt x="2193235" y="1358348"/>
                    <a:pt x="2193235" y="1358348"/>
                  </a:cubicBezTo>
                  <a:cubicBezTo>
                    <a:pt x="2261705" y="1632226"/>
                    <a:pt x="2462696" y="1875183"/>
                    <a:pt x="2365514" y="2047461"/>
                  </a:cubicBezTo>
                  <a:cubicBezTo>
                    <a:pt x="2268332" y="2219739"/>
                    <a:pt x="1753705" y="2279375"/>
                    <a:pt x="1610140" y="2392018"/>
                  </a:cubicBezTo>
                  <a:cubicBezTo>
                    <a:pt x="1466575" y="2504661"/>
                    <a:pt x="1720574" y="2679148"/>
                    <a:pt x="1504122" y="2723322"/>
                  </a:cubicBezTo>
                  <a:cubicBezTo>
                    <a:pt x="1287670" y="2767496"/>
                    <a:pt x="549966" y="2820505"/>
                    <a:pt x="311427" y="2657061"/>
                  </a:cubicBezTo>
                  <a:cubicBezTo>
                    <a:pt x="72888" y="2493618"/>
                    <a:pt x="101601" y="2062922"/>
                    <a:pt x="72888" y="1742661"/>
                  </a:cubicBezTo>
                  <a:cubicBezTo>
                    <a:pt x="44175" y="1422400"/>
                    <a:pt x="112644" y="965200"/>
                    <a:pt x="139148" y="735496"/>
                  </a:cubicBezTo>
                  <a:cubicBezTo>
                    <a:pt x="165652" y="505792"/>
                    <a:pt x="0" y="485913"/>
                    <a:pt x="218661" y="36443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411356" y="1302026"/>
              <a:ext cx="3452191" cy="2869096"/>
            </a:xfrm>
            <a:custGeom>
              <a:avLst/>
              <a:gdLst>
                <a:gd name="connsiteX0" fmla="*/ 86139 w 3452191"/>
                <a:gd name="connsiteY0" fmla="*/ 2723322 h 2869096"/>
                <a:gd name="connsiteX1" fmla="*/ 602974 w 3452191"/>
                <a:gd name="connsiteY1" fmla="*/ 2869096 h 2869096"/>
                <a:gd name="connsiteX2" fmla="*/ 2166731 w 3452191"/>
                <a:gd name="connsiteY2" fmla="*/ 2723322 h 2869096"/>
                <a:gd name="connsiteX3" fmla="*/ 3266661 w 3452191"/>
                <a:gd name="connsiteY3" fmla="*/ 2604052 h 2869096"/>
                <a:gd name="connsiteX4" fmla="*/ 3279913 w 3452191"/>
                <a:gd name="connsiteY4" fmla="*/ 2405270 h 2869096"/>
                <a:gd name="connsiteX5" fmla="*/ 2961861 w 3452191"/>
                <a:gd name="connsiteY5" fmla="*/ 2153478 h 2869096"/>
                <a:gd name="connsiteX6" fmla="*/ 2299252 w 3452191"/>
                <a:gd name="connsiteY6" fmla="*/ 2087217 h 2869096"/>
                <a:gd name="connsiteX7" fmla="*/ 2087218 w 3452191"/>
                <a:gd name="connsiteY7" fmla="*/ 1755913 h 2869096"/>
                <a:gd name="connsiteX8" fmla="*/ 2471531 w 3452191"/>
                <a:gd name="connsiteY8" fmla="*/ 1398104 h 2869096"/>
                <a:gd name="connsiteX9" fmla="*/ 2710070 w 3452191"/>
                <a:gd name="connsiteY9" fmla="*/ 682487 h 2869096"/>
                <a:gd name="connsiteX10" fmla="*/ 2272748 w 3452191"/>
                <a:gd name="connsiteY10" fmla="*/ 99391 h 2869096"/>
                <a:gd name="connsiteX11" fmla="*/ 815009 w 3452191"/>
                <a:gd name="connsiteY11" fmla="*/ 86139 h 2869096"/>
                <a:gd name="connsiteX12" fmla="*/ 536713 w 3452191"/>
                <a:gd name="connsiteY12" fmla="*/ 563217 h 2869096"/>
                <a:gd name="connsiteX13" fmla="*/ 801757 w 3452191"/>
                <a:gd name="connsiteY13" fmla="*/ 1596887 h 2869096"/>
                <a:gd name="connsiteX14" fmla="*/ 881270 w 3452191"/>
                <a:gd name="connsiteY14" fmla="*/ 2113722 h 2869096"/>
                <a:gd name="connsiteX15" fmla="*/ 231913 w 3452191"/>
                <a:gd name="connsiteY15" fmla="*/ 2299252 h 2869096"/>
                <a:gd name="connsiteX16" fmla="*/ 86139 w 3452191"/>
                <a:gd name="connsiteY16" fmla="*/ 2458278 h 2869096"/>
                <a:gd name="connsiteX17" fmla="*/ 86139 w 3452191"/>
                <a:gd name="connsiteY17" fmla="*/ 2723322 h 28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2191" h="2869096">
                  <a:moveTo>
                    <a:pt x="86139" y="2723322"/>
                  </a:moveTo>
                  <a:cubicBezTo>
                    <a:pt x="172278" y="2791792"/>
                    <a:pt x="256209" y="2869096"/>
                    <a:pt x="602974" y="2869096"/>
                  </a:cubicBezTo>
                  <a:cubicBezTo>
                    <a:pt x="949739" y="2869096"/>
                    <a:pt x="2166731" y="2723322"/>
                    <a:pt x="2166731" y="2723322"/>
                  </a:cubicBezTo>
                  <a:cubicBezTo>
                    <a:pt x="2610679" y="2679148"/>
                    <a:pt x="3081131" y="2657061"/>
                    <a:pt x="3266661" y="2604052"/>
                  </a:cubicBezTo>
                  <a:cubicBezTo>
                    <a:pt x="3452191" y="2551043"/>
                    <a:pt x="3330713" y="2480366"/>
                    <a:pt x="3279913" y="2405270"/>
                  </a:cubicBezTo>
                  <a:cubicBezTo>
                    <a:pt x="3229113" y="2330174"/>
                    <a:pt x="3125304" y="2206487"/>
                    <a:pt x="2961861" y="2153478"/>
                  </a:cubicBezTo>
                  <a:cubicBezTo>
                    <a:pt x="2798418" y="2100469"/>
                    <a:pt x="2445026" y="2153478"/>
                    <a:pt x="2299252" y="2087217"/>
                  </a:cubicBezTo>
                  <a:cubicBezTo>
                    <a:pt x="2153478" y="2020956"/>
                    <a:pt x="2058505" y="1870765"/>
                    <a:pt x="2087218" y="1755913"/>
                  </a:cubicBezTo>
                  <a:cubicBezTo>
                    <a:pt x="2115931" y="1641061"/>
                    <a:pt x="2367722" y="1577008"/>
                    <a:pt x="2471531" y="1398104"/>
                  </a:cubicBezTo>
                  <a:cubicBezTo>
                    <a:pt x="2575340" y="1219200"/>
                    <a:pt x="2743200" y="898939"/>
                    <a:pt x="2710070" y="682487"/>
                  </a:cubicBezTo>
                  <a:cubicBezTo>
                    <a:pt x="2676940" y="466035"/>
                    <a:pt x="2588592" y="198782"/>
                    <a:pt x="2272748" y="99391"/>
                  </a:cubicBezTo>
                  <a:cubicBezTo>
                    <a:pt x="1956905" y="0"/>
                    <a:pt x="1104348" y="8835"/>
                    <a:pt x="815009" y="86139"/>
                  </a:cubicBezTo>
                  <a:cubicBezTo>
                    <a:pt x="525670" y="163443"/>
                    <a:pt x="538922" y="311426"/>
                    <a:pt x="536713" y="563217"/>
                  </a:cubicBezTo>
                  <a:cubicBezTo>
                    <a:pt x="534504" y="815008"/>
                    <a:pt x="744331" y="1338470"/>
                    <a:pt x="801757" y="1596887"/>
                  </a:cubicBezTo>
                  <a:cubicBezTo>
                    <a:pt x="859183" y="1855304"/>
                    <a:pt x="976244" y="1996661"/>
                    <a:pt x="881270" y="2113722"/>
                  </a:cubicBezTo>
                  <a:cubicBezTo>
                    <a:pt x="786296" y="2230783"/>
                    <a:pt x="364435" y="2241826"/>
                    <a:pt x="231913" y="2299252"/>
                  </a:cubicBezTo>
                  <a:cubicBezTo>
                    <a:pt x="99391" y="2356678"/>
                    <a:pt x="106017" y="2387600"/>
                    <a:pt x="86139" y="2458278"/>
                  </a:cubicBezTo>
                  <a:cubicBezTo>
                    <a:pt x="66261" y="2528956"/>
                    <a:pt x="0" y="2654852"/>
                    <a:pt x="86139" y="272332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419061" y="1352826"/>
              <a:ext cx="3595756" cy="2590800"/>
            </a:xfrm>
            <a:custGeom>
              <a:avLst/>
              <a:gdLst>
                <a:gd name="connsiteX0" fmla="*/ 583095 w 3595756"/>
                <a:gd name="connsiteY0" fmla="*/ 247374 h 2590800"/>
                <a:gd name="connsiteX1" fmla="*/ 1046921 w 3595756"/>
                <a:gd name="connsiteY1" fmla="*/ 48591 h 2590800"/>
                <a:gd name="connsiteX2" fmla="*/ 2266121 w 3595756"/>
                <a:gd name="connsiteY2" fmla="*/ 35339 h 2590800"/>
                <a:gd name="connsiteX3" fmla="*/ 3127513 w 3595756"/>
                <a:gd name="connsiteY3" fmla="*/ 260626 h 2590800"/>
                <a:gd name="connsiteX4" fmla="*/ 3352800 w 3595756"/>
                <a:gd name="connsiteY4" fmla="*/ 870226 h 2590800"/>
                <a:gd name="connsiteX5" fmla="*/ 3458817 w 3595756"/>
                <a:gd name="connsiteY5" fmla="*/ 1877391 h 2590800"/>
                <a:gd name="connsiteX6" fmla="*/ 2531165 w 3595756"/>
                <a:gd name="connsiteY6" fmla="*/ 2486991 h 2590800"/>
                <a:gd name="connsiteX7" fmla="*/ 1364973 w 3595756"/>
                <a:gd name="connsiteY7" fmla="*/ 2500244 h 2590800"/>
                <a:gd name="connsiteX8" fmla="*/ 1086678 w 3595756"/>
                <a:gd name="connsiteY8" fmla="*/ 2115931 h 2590800"/>
                <a:gd name="connsiteX9" fmla="*/ 265043 w 3595756"/>
                <a:gd name="connsiteY9" fmla="*/ 2009913 h 2590800"/>
                <a:gd name="connsiteX10" fmla="*/ 26504 w 3595756"/>
                <a:gd name="connsiteY10" fmla="*/ 1705113 h 2590800"/>
                <a:gd name="connsiteX11" fmla="*/ 424069 w 3595756"/>
                <a:gd name="connsiteY11" fmla="*/ 1360557 h 2590800"/>
                <a:gd name="connsiteX12" fmla="*/ 728869 w 3595756"/>
                <a:gd name="connsiteY12" fmla="*/ 578678 h 2590800"/>
                <a:gd name="connsiteX13" fmla="*/ 583095 w 3595756"/>
                <a:gd name="connsiteY13" fmla="*/ 247374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5756" h="2590800">
                  <a:moveTo>
                    <a:pt x="583095" y="247374"/>
                  </a:moveTo>
                  <a:cubicBezTo>
                    <a:pt x="636104" y="159026"/>
                    <a:pt x="766417" y="83930"/>
                    <a:pt x="1046921" y="48591"/>
                  </a:cubicBezTo>
                  <a:cubicBezTo>
                    <a:pt x="1327425" y="13252"/>
                    <a:pt x="1919356" y="0"/>
                    <a:pt x="2266121" y="35339"/>
                  </a:cubicBezTo>
                  <a:cubicBezTo>
                    <a:pt x="2612886" y="70678"/>
                    <a:pt x="2946400" y="121478"/>
                    <a:pt x="3127513" y="260626"/>
                  </a:cubicBezTo>
                  <a:cubicBezTo>
                    <a:pt x="3308626" y="399774"/>
                    <a:pt x="3297583" y="600765"/>
                    <a:pt x="3352800" y="870226"/>
                  </a:cubicBezTo>
                  <a:cubicBezTo>
                    <a:pt x="3408017" y="1139687"/>
                    <a:pt x="3595756" y="1607930"/>
                    <a:pt x="3458817" y="1877391"/>
                  </a:cubicBezTo>
                  <a:cubicBezTo>
                    <a:pt x="3321878" y="2146852"/>
                    <a:pt x="2880139" y="2383182"/>
                    <a:pt x="2531165" y="2486991"/>
                  </a:cubicBezTo>
                  <a:cubicBezTo>
                    <a:pt x="2182191" y="2590800"/>
                    <a:pt x="1605721" y="2562087"/>
                    <a:pt x="1364973" y="2500244"/>
                  </a:cubicBezTo>
                  <a:cubicBezTo>
                    <a:pt x="1124225" y="2438401"/>
                    <a:pt x="1270000" y="2197653"/>
                    <a:pt x="1086678" y="2115931"/>
                  </a:cubicBezTo>
                  <a:cubicBezTo>
                    <a:pt x="903356" y="2034209"/>
                    <a:pt x="441739" y="2078383"/>
                    <a:pt x="265043" y="2009913"/>
                  </a:cubicBezTo>
                  <a:cubicBezTo>
                    <a:pt x="88347" y="1941443"/>
                    <a:pt x="0" y="1813339"/>
                    <a:pt x="26504" y="1705113"/>
                  </a:cubicBezTo>
                  <a:cubicBezTo>
                    <a:pt x="53008" y="1596887"/>
                    <a:pt x="307008" y="1548296"/>
                    <a:pt x="424069" y="1360557"/>
                  </a:cubicBezTo>
                  <a:cubicBezTo>
                    <a:pt x="541130" y="1172818"/>
                    <a:pt x="708991" y="766417"/>
                    <a:pt x="728869" y="578678"/>
                  </a:cubicBezTo>
                  <a:cubicBezTo>
                    <a:pt x="748747" y="390939"/>
                    <a:pt x="530086" y="335722"/>
                    <a:pt x="583095" y="24737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875130" y="979557"/>
              <a:ext cx="3560418" cy="3176103"/>
            </a:xfrm>
            <a:custGeom>
              <a:avLst/>
              <a:gdLst>
                <a:gd name="connsiteX0" fmla="*/ 843722 w 3560418"/>
                <a:gd name="connsiteY0" fmla="*/ 978452 h 3176103"/>
                <a:gd name="connsiteX1" fmla="*/ 896731 w 3560418"/>
                <a:gd name="connsiteY1" fmla="*/ 898939 h 3176103"/>
                <a:gd name="connsiteX2" fmla="*/ 1042504 w 3560418"/>
                <a:gd name="connsiteY2" fmla="*/ 633895 h 3176103"/>
                <a:gd name="connsiteX3" fmla="*/ 1691861 w 3560418"/>
                <a:gd name="connsiteY3" fmla="*/ 289339 h 3176103"/>
                <a:gd name="connsiteX4" fmla="*/ 2672522 w 3560418"/>
                <a:gd name="connsiteY4" fmla="*/ 130313 h 3176103"/>
                <a:gd name="connsiteX5" fmla="*/ 2990574 w 3560418"/>
                <a:gd name="connsiteY5" fmla="*/ 1071217 h 3176103"/>
                <a:gd name="connsiteX6" fmla="*/ 3149600 w 3560418"/>
                <a:gd name="connsiteY6" fmla="*/ 2118139 h 3176103"/>
                <a:gd name="connsiteX7" fmla="*/ 3109844 w 3560418"/>
                <a:gd name="connsiteY7" fmla="*/ 3019286 h 3176103"/>
                <a:gd name="connsiteX8" fmla="*/ 446157 w 3560418"/>
                <a:gd name="connsiteY8" fmla="*/ 3059043 h 3176103"/>
                <a:gd name="connsiteX9" fmla="*/ 432904 w 3560418"/>
                <a:gd name="connsiteY9" fmla="*/ 2740991 h 3176103"/>
                <a:gd name="connsiteX10" fmla="*/ 870226 w 3560418"/>
                <a:gd name="connsiteY10" fmla="*/ 2396434 h 3176103"/>
                <a:gd name="connsiteX11" fmla="*/ 1042504 w 3560418"/>
                <a:gd name="connsiteY11" fmla="*/ 1879600 h 3176103"/>
                <a:gd name="connsiteX12" fmla="*/ 856974 w 3560418"/>
                <a:gd name="connsiteY12" fmla="*/ 885686 h 3176103"/>
                <a:gd name="connsiteX13" fmla="*/ 843722 w 3560418"/>
                <a:gd name="connsiteY13" fmla="*/ 978452 h 317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0418" h="3176103">
                  <a:moveTo>
                    <a:pt x="843722" y="978452"/>
                  </a:moveTo>
                  <a:cubicBezTo>
                    <a:pt x="850348" y="980661"/>
                    <a:pt x="863601" y="956365"/>
                    <a:pt x="896731" y="898939"/>
                  </a:cubicBezTo>
                  <a:cubicBezTo>
                    <a:pt x="929861" y="841513"/>
                    <a:pt x="909982" y="735495"/>
                    <a:pt x="1042504" y="633895"/>
                  </a:cubicBezTo>
                  <a:cubicBezTo>
                    <a:pt x="1175026" y="532295"/>
                    <a:pt x="1420191" y="373269"/>
                    <a:pt x="1691861" y="289339"/>
                  </a:cubicBezTo>
                  <a:cubicBezTo>
                    <a:pt x="1963531" y="205409"/>
                    <a:pt x="2456070" y="0"/>
                    <a:pt x="2672522" y="130313"/>
                  </a:cubicBezTo>
                  <a:cubicBezTo>
                    <a:pt x="2888974" y="260626"/>
                    <a:pt x="2911061" y="739913"/>
                    <a:pt x="2990574" y="1071217"/>
                  </a:cubicBezTo>
                  <a:cubicBezTo>
                    <a:pt x="3070087" y="1402521"/>
                    <a:pt x="3129722" y="1793461"/>
                    <a:pt x="3149600" y="2118139"/>
                  </a:cubicBezTo>
                  <a:cubicBezTo>
                    <a:pt x="3169478" y="2442817"/>
                    <a:pt x="3560418" y="2862469"/>
                    <a:pt x="3109844" y="3019286"/>
                  </a:cubicBezTo>
                  <a:cubicBezTo>
                    <a:pt x="2659270" y="3176103"/>
                    <a:pt x="892314" y="3105426"/>
                    <a:pt x="446157" y="3059043"/>
                  </a:cubicBezTo>
                  <a:cubicBezTo>
                    <a:pt x="0" y="3012660"/>
                    <a:pt x="362226" y="2851426"/>
                    <a:pt x="432904" y="2740991"/>
                  </a:cubicBezTo>
                  <a:cubicBezTo>
                    <a:pt x="503582" y="2630556"/>
                    <a:pt x="768626" y="2539999"/>
                    <a:pt x="870226" y="2396434"/>
                  </a:cubicBezTo>
                  <a:cubicBezTo>
                    <a:pt x="971826" y="2252869"/>
                    <a:pt x="1044713" y="2131391"/>
                    <a:pt x="1042504" y="1879600"/>
                  </a:cubicBezTo>
                  <a:cubicBezTo>
                    <a:pt x="1040295" y="1627809"/>
                    <a:pt x="887896" y="1033669"/>
                    <a:pt x="856974" y="885686"/>
                  </a:cubicBezTo>
                  <a:cubicBezTo>
                    <a:pt x="826052" y="737703"/>
                    <a:pt x="837096" y="976243"/>
                    <a:pt x="843722" y="97845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81000" y="4267200"/>
            <a:ext cx="8382000" cy="2442865"/>
            <a:chOff x="381000" y="4267200"/>
            <a:chExt cx="8382000" cy="2442865"/>
          </a:xfrm>
        </p:grpSpPr>
        <p:pic>
          <p:nvPicPr>
            <p:cNvPr id="1033" name="Picture 9" descr="Image result for empedocles"/>
            <p:cNvPicPr>
              <a:picLocks noChangeAspect="1" noChangeArrowheads="1"/>
            </p:cNvPicPr>
            <p:nvPr/>
          </p:nvPicPr>
          <p:blipFill>
            <a:blip r:embed="rId6">
              <a:duotone>
                <a:prstClr val="black"/>
                <a:srgbClr val="D9C3A5">
                  <a:tint val="50000"/>
                  <a:satMod val="180000"/>
                </a:srgbClr>
              </a:duotone>
            </a:blip>
            <a:srcRect/>
            <a:stretch>
              <a:fillRect/>
            </a:stretch>
          </p:blipFill>
          <p:spPr bwMode="auto">
            <a:xfrm>
              <a:off x="3581400" y="4267200"/>
              <a:ext cx="1203319" cy="1645920"/>
            </a:xfrm>
            <a:prstGeom prst="ellipse">
              <a:avLst/>
            </a:prstGeom>
            <a:noFill/>
          </p:spPr>
        </p:pic>
        <p:sp>
          <p:nvSpPr>
            <p:cNvPr id="19" name="TextBox 18"/>
            <p:cNvSpPr txBox="1"/>
            <p:nvPr/>
          </p:nvSpPr>
          <p:spPr>
            <a:xfrm>
              <a:off x="4876800" y="4800600"/>
              <a:ext cx="3124200" cy="461665"/>
            </a:xfrm>
            <a:prstGeom prst="rect">
              <a:avLst/>
            </a:prstGeom>
            <a:noFill/>
          </p:spPr>
          <p:txBody>
            <a:bodyPr wrap="square" rtlCol="0">
              <a:spAutoFit/>
            </a:bodyPr>
            <a:lstStyle/>
            <a:p>
              <a:r>
                <a:rPr lang="en-US" sz="2400" dirty="0" smtClean="0">
                  <a:solidFill>
                    <a:srgbClr val="0000CC"/>
                  </a:solidFill>
                </a:rPr>
                <a:t>Empedocles </a:t>
              </a:r>
              <a:r>
                <a:rPr lang="en-US" sz="2400" dirty="0" smtClean="0"/>
                <a:t>of</a:t>
              </a:r>
              <a:r>
                <a:rPr lang="en-US" sz="2400" dirty="0" smtClean="0">
                  <a:solidFill>
                    <a:srgbClr val="0000CC"/>
                  </a:solidFill>
                </a:rPr>
                <a:t> </a:t>
              </a:r>
              <a:r>
                <a:rPr lang="en-US" sz="2400" dirty="0" err="1" smtClean="0">
                  <a:solidFill>
                    <a:srgbClr val="0000CC"/>
                  </a:solidFill>
                </a:rPr>
                <a:t>Acragas</a:t>
              </a:r>
              <a:endParaRPr lang="en-US" sz="2400" dirty="0">
                <a:solidFill>
                  <a:srgbClr val="0000CC"/>
                </a:solidFill>
              </a:endParaRPr>
            </a:p>
          </p:txBody>
        </p:sp>
        <p:sp>
          <p:nvSpPr>
            <p:cNvPr id="20" name="TextBox 19"/>
            <p:cNvSpPr txBox="1"/>
            <p:nvPr/>
          </p:nvSpPr>
          <p:spPr>
            <a:xfrm>
              <a:off x="2667000" y="5867400"/>
              <a:ext cx="3505200" cy="461665"/>
            </a:xfrm>
            <a:prstGeom prst="rect">
              <a:avLst/>
            </a:prstGeom>
            <a:noFill/>
          </p:spPr>
          <p:txBody>
            <a:bodyPr wrap="square" rtlCol="0">
              <a:spAutoFit/>
            </a:bodyPr>
            <a:lstStyle/>
            <a:p>
              <a:r>
                <a:rPr lang="en-US" sz="2400" b="1" dirty="0" smtClean="0">
                  <a:solidFill>
                    <a:srgbClr val="C00000"/>
                  </a:solidFill>
                </a:rPr>
                <a:t>Doctrine of four elements </a:t>
              </a:r>
              <a:endParaRPr lang="en-US" sz="2400" b="1" dirty="0">
                <a:solidFill>
                  <a:srgbClr val="C00000"/>
                </a:solidFill>
              </a:endParaRPr>
            </a:p>
          </p:txBody>
        </p:sp>
        <p:sp>
          <p:nvSpPr>
            <p:cNvPr id="26" name="TextBox 25"/>
            <p:cNvSpPr txBox="1"/>
            <p:nvPr/>
          </p:nvSpPr>
          <p:spPr>
            <a:xfrm>
              <a:off x="381000" y="6248400"/>
              <a:ext cx="8382000" cy="461665"/>
            </a:xfrm>
            <a:prstGeom prst="rect">
              <a:avLst/>
            </a:prstGeom>
            <a:noFill/>
          </p:spPr>
          <p:txBody>
            <a:bodyPr wrap="square" rtlCol="0">
              <a:spAutoFit/>
            </a:bodyPr>
            <a:lstStyle/>
            <a:p>
              <a:r>
                <a:rPr lang="en-US" sz="2400" dirty="0" smtClean="0"/>
                <a:t>Still survives as 4 phases of matter:  liquid, gas, plasma, solid</a:t>
              </a:r>
              <a:endParaRPr lang="en-US" sz="24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0" y="304800"/>
            <a:ext cx="8610600" cy="3380095"/>
            <a:chOff x="381000" y="304800"/>
            <a:chExt cx="8610600" cy="3380095"/>
          </a:xfrm>
        </p:grpSpPr>
        <p:pic>
          <p:nvPicPr>
            <p:cNvPr id="29698" name="Picture 2" descr="Image result for democritus"/>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3352800" y="304800"/>
              <a:ext cx="2011680" cy="2011680"/>
            </a:xfrm>
            <a:prstGeom prst="ellipse">
              <a:avLst/>
            </a:prstGeom>
            <a:noFill/>
          </p:spPr>
        </p:pic>
        <p:sp>
          <p:nvSpPr>
            <p:cNvPr id="5" name="TextBox 4"/>
            <p:cNvSpPr txBox="1"/>
            <p:nvPr/>
          </p:nvSpPr>
          <p:spPr>
            <a:xfrm>
              <a:off x="381000" y="2438400"/>
              <a:ext cx="8610600" cy="1246495"/>
            </a:xfrm>
            <a:prstGeom prst="rect">
              <a:avLst/>
            </a:prstGeom>
            <a:noFill/>
          </p:spPr>
          <p:txBody>
            <a:bodyPr wrap="square" rtlCol="0">
              <a:spAutoFit/>
            </a:bodyPr>
            <a:lstStyle/>
            <a:p>
              <a:r>
                <a:rPr lang="en-US" sz="2500" dirty="0" smtClean="0">
                  <a:solidFill>
                    <a:srgbClr val="0000CC"/>
                  </a:solidFill>
                </a:rPr>
                <a:t>Democritus </a:t>
              </a:r>
              <a:r>
                <a:rPr lang="en-US" sz="2500" dirty="0" smtClean="0"/>
                <a:t>of</a:t>
              </a:r>
              <a:r>
                <a:rPr lang="en-US" sz="2500" dirty="0" smtClean="0">
                  <a:solidFill>
                    <a:srgbClr val="0000CC"/>
                  </a:solidFill>
                </a:rPr>
                <a:t> </a:t>
              </a:r>
              <a:r>
                <a:rPr lang="en-US" sz="2500" dirty="0" err="1" smtClean="0">
                  <a:solidFill>
                    <a:srgbClr val="0000CC"/>
                  </a:solidFill>
                </a:rPr>
                <a:t>Abdera</a:t>
              </a:r>
              <a:r>
                <a:rPr lang="en-US" sz="2500" dirty="0" smtClean="0">
                  <a:solidFill>
                    <a:srgbClr val="0000CC"/>
                  </a:solidFill>
                </a:rPr>
                <a:t> </a:t>
              </a:r>
              <a:r>
                <a:rPr lang="en-US" sz="2500" dirty="0" smtClean="0"/>
                <a:t>(c. 460 – c. 370 BCE), declared that the basic objects which build the world are </a:t>
              </a:r>
              <a:r>
                <a:rPr lang="en-US" sz="2500" dirty="0" smtClean="0">
                  <a:solidFill>
                    <a:srgbClr val="C00000"/>
                  </a:solidFill>
                </a:rPr>
                <a:t>atoms</a:t>
              </a:r>
              <a:r>
                <a:rPr lang="en-US" sz="2500" dirty="0" smtClean="0"/>
                <a:t>. His ideas were rejected by Aristotle but revived by John Dalton in 1808.</a:t>
              </a:r>
              <a:endParaRPr lang="en-US" sz="2500" dirty="0"/>
            </a:p>
          </p:txBody>
        </p:sp>
      </p:grpSp>
      <p:grpSp>
        <p:nvGrpSpPr>
          <p:cNvPr id="10" name="Group 9"/>
          <p:cNvGrpSpPr/>
          <p:nvPr/>
        </p:nvGrpSpPr>
        <p:grpSpPr>
          <a:xfrm>
            <a:off x="147239" y="3505200"/>
            <a:ext cx="8768161" cy="3352800"/>
            <a:chOff x="147239" y="3505200"/>
            <a:chExt cx="8768161" cy="3352800"/>
          </a:xfrm>
        </p:grpSpPr>
        <p:pic>
          <p:nvPicPr>
            <p:cNvPr id="29701" name="Picture 5" descr="Image result for atoms photo"/>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147239" y="3505200"/>
              <a:ext cx="4247771" cy="3352800"/>
            </a:xfrm>
            <a:prstGeom prst="rect">
              <a:avLst/>
            </a:prstGeom>
            <a:noFill/>
            <a:effectLst>
              <a:softEdge rad="317500"/>
            </a:effectLst>
          </p:spPr>
        </p:pic>
        <p:sp>
          <p:nvSpPr>
            <p:cNvPr id="8" name="Rectangle 7"/>
            <p:cNvSpPr/>
            <p:nvPr/>
          </p:nvSpPr>
          <p:spPr>
            <a:xfrm>
              <a:off x="4343400" y="3962400"/>
              <a:ext cx="4419600" cy="1815882"/>
            </a:xfrm>
            <a:prstGeom prst="rect">
              <a:avLst/>
            </a:prstGeom>
          </p:spPr>
          <p:txBody>
            <a:bodyPr wrap="square">
              <a:spAutoFit/>
            </a:bodyPr>
            <a:lstStyle/>
            <a:p>
              <a:r>
                <a:rPr lang="en-US" sz="2800" dirty="0" smtClean="0">
                  <a:solidFill>
                    <a:srgbClr val="0000CC"/>
                  </a:solidFill>
                  <a:latin typeface="+mj-lt"/>
                </a:rPr>
                <a:t>“Nothing exists except atoms and empty space; everything else is opinion.” </a:t>
              </a:r>
            </a:p>
            <a:p>
              <a:r>
                <a:rPr lang="en-US" sz="2800" dirty="0" smtClean="0">
                  <a:solidFill>
                    <a:srgbClr val="0000CC"/>
                  </a:solidFill>
                  <a:latin typeface="+mj-lt"/>
                </a:rPr>
                <a:t> 		- Democritus</a:t>
              </a:r>
              <a:endParaRPr lang="en-US" sz="2800" dirty="0">
                <a:solidFill>
                  <a:srgbClr val="0000CC"/>
                </a:solidFill>
                <a:latin typeface="+mj-lt"/>
              </a:endParaRPr>
            </a:p>
          </p:txBody>
        </p:sp>
        <p:sp>
          <p:nvSpPr>
            <p:cNvPr id="9" name="TextBox 8"/>
            <p:cNvSpPr txBox="1"/>
            <p:nvPr/>
          </p:nvSpPr>
          <p:spPr>
            <a:xfrm>
              <a:off x="4191000" y="5983069"/>
              <a:ext cx="4724400" cy="646331"/>
            </a:xfrm>
            <a:prstGeom prst="rect">
              <a:avLst/>
            </a:prstGeom>
            <a:noFill/>
          </p:spPr>
          <p:txBody>
            <a:bodyPr wrap="square" rtlCol="0">
              <a:spAutoFit/>
            </a:bodyPr>
            <a:lstStyle/>
            <a:p>
              <a:r>
                <a:rPr lang="en-US" dirty="0" smtClean="0"/>
                <a:t>Photo of tungsten atoms taken by a scanning electron microscope (2015)</a:t>
              </a:r>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Five ancient civilizations</a:t>
            </a:r>
            <a:endParaRPr lang="en-US" sz="2800" b="1" dirty="0"/>
          </a:p>
        </p:txBody>
      </p:sp>
      <p:sp>
        <p:nvSpPr>
          <p:cNvPr id="4" name="TextBox 3"/>
          <p:cNvSpPr txBox="1"/>
          <p:nvPr/>
        </p:nvSpPr>
        <p:spPr>
          <a:xfrm>
            <a:off x="152400" y="609600"/>
            <a:ext cx="8763000" cy="1384995"/>
          </a:xfrm>
          <a:prstGeom prst="rect">
            <a:avLst/>
          </a:prstGeom>
          <a:noFill/>
        </p:spPr>
        <p:txBody>
          <a:bodyPr wrap="square" rtlCol="0">
            <a:spAutoFit/>
          </a:bodyPr>
          <a:lstStyle/>
          <a:p>
            <a:r>
              <a:rPr lang="en-US" sz="2800" dirty="0" smtClean="0"/>
              <a:t>The ancient civilizations (Babylon, India, China</a:t>
            </a:r>
            <a:r>
              <a:rPr lang="en-US" sz="2800" smtClean="0"/>
              <a:t>, Greek </a:t>
            </a:r>
            <a:r>
              <a:rPr lang="en-US" sz="2800" dirty="0" smtClean="0"/>
              <a:t>Maya) knew many mathematical results, they were strong in science, they worked on human values….</a:t>
            </a:r>
            <a:endParaRPr lang="en-US" sz="2800" dirty="0"/>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2106612"/>
            <a:ext cx="2819400" cy="211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6351" y="4267200"/>
            <a:ext cx="1904449" cy="369332"/>
          </a:xfrm>
          <a:prstGeom prst="rect">
            <a:avLst/>
          </a:prstGeom>
        </p:spPr>
        <p:txBody>
          <a:bodyPr wrap="square">
            <a:spAutoFit/>
          </a:bodyPr>
          <a:lstStyle/>
          <a:p>
            <a:r>
              <a:rPr lang="en-US" i="1" dirty="0"/>
              <a:t>School of </a:t>
            </a:r>
            <a:r>
              <a:rPr lang="en-US" i="1" dirty="0" smtClean="0"/>
              <a:t>Athens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9" y="4640090"/>
            <a:ext cx="2387586" cy="13586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111000"/>
            <a:ext cx="2869660" cy="2070819"/>
          </a:xfrm>
          <a:prstGeom prst="rect">
            <a:avLst/>
          </a:prstGeom>
        </p:spPr>
      </p:pic>
      <p:pic>
        <p:nvPicPr>
          <p:cNvPr id="10" name="Picture 6" descr="http://www.indiavision.com/images/career/55_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6805" y="4589832"/>
            <a:ext cx="2858790" cy="20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86200" y="4220500"/>
            <a:ext cx="2057400" cy="369332"/>
          </a:xfrm>
          <a:prstGeom prst="rect">
            <a:avLst/>
          </a:prstGeom>
          <a:noFill/>
        </p:spPr>
        <p:txBody>
          <a:bodyPr wrap="square" rtlCol="0">
            <a:spAutoFit/>
          </a:bodyPr>
          <a:lstStyle/>
          <a:p>
            <a:r>
              <a:rPr lang="en-US" i="1" dirty="0" err="1" smtClean="0"/>
              <a:t>Gurukul</a:t>
            </a:r>
            <a:r>
              <a:rPr lang="en-US" i="1" dirty="0" smtClean="0"/>
              <a:t> </a:t>
            </a:r>
            <a:r>
              <a:rPr lang="en-US" dirty="0" smtClean="0"/>
              <a:t>of India</a:t>
            </a:r>
            <a:endParaRPr lang="en-US" dirty="0"/>
          </a:p>
        </p:txBody>
      </p:sp>
      <p:sp>
        <p:nvSpPr>
          <p:cNvPr id="12" name="TextBox 11"/>
          <p:cNvSpPr txBox="1"/>
          <p:nvPr/>
        </p:nvSpPr>
        <p:spPr>
          <a:xfrm>
            <a:off x="502281" y="6260068"/>
            <a:ext cx="1616148" cy="369332"/>
          </a:xfrm>
          <a:prstGeom prst="rect">
            <a:avLst/>
          </a:prstGeom>
          <a:noFill/>
        </p:spPr>
        <p:txBody>
          <a:bodyPr wrap="none" rtlCol="0">
            <a:spAutoFit/>
          </a:bodyPr>
          <a:lstStyle/>
          <a:p>
            <a:r>
              <a:rPr lang="en-US" dirty="0" smtClean="0"/>
              <a:t>School in </a:t>
            </a:r>
            <a:r>
              <a:rPr lang="en-US" i="1" dirty="0" smtClean="0"/>
              <a:t>China</a:t>
            </a:r>
            <a:endParaRPr lang="en-US" i="1"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0" y="4572000"/>
            <a:ext cx="3733800" cy="2098070"/>
          </a:xfrm>
          <a:prstGeom prst="rect">
            <a:avLst/>
          </a:prstGeom>
        </p:spPr>
      </p:pic>
      <p:sp>
        <p:nvSpPr>
          <p:cNvPr id="9" name="TextBox 8"/>
          <p:cNvSpPr txBox="1"/>
          <p:nvPr/>
        </p:nvSpPr>
        <p:spPr>
          <a:xfrm>
            <a:off x="6209010" y="4202668"/>
            <a:ext cx="2858790" cy="369332"/>
          </a:xfrm>
          <a:prstGeom prst="rect">
            <a:avLst/>
          </a:prstGeom>
          <a:noFill/>
        </p:spPr>
        <p:txBody>
          <a:bodyPr wrap="square" rtlCol="0">
            <a:spAutoFit/>
          </a:bodyPr>
          <a:lstStyle/>
          <a:p>
            <a:r>
              <a:rPr lang="en-US" dirty="0" smtClean="0"/>
              <a:t>School at </a:t>
            </a:r>
            <a:r>
              <a:rPr lang="en-US" i="1" dirty="0" smtClean="0"/>
              <a:t>Mesopotamia</a:t>
            </a:r>
            <a:endParaRPr lang="en-US" i="1" dirty="0"/>
          </a:p>
        </p:txBody>
      </p:sp>
    </p:spTree>
    <p:extLst>
      <p:ext uri="{BB962C8B-B14F-4D97-AF65-F5344CB8AC3E}">
        <p14:creationId xmlns:p14="http://schemas.microsoft.com/office/powerpoint/2010/main" val="522707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Zoology</a:t>
            </a:r>
            <a:endParaRPr lang="en-US" sz="2800" b="1" dirty="0"/>
          </a:p>
        </p:txBody>
      </p:sp>
      <p:grpSp>
        <p:nvGrpSpPr>
          <p:cNvPr id="9" name="Group 8"/>
          <p:cNvGrpSpPr/>
          <p:nvPr/>
        </p:nvGrpSpPr>
        <p:grpSpPr>
          <a:xfrm>
            <a:off x="304800" y="616803"/>
            <a:ext cx="8839200" cy="1707416"/>
            <a:chOff x="304800" y="616803"/>
            <a:chExt cx="8839200" cy="1707416"/>
          </a:xfrm>
        </p:grpSpPr>
        <p:pic>
          <p:nvPicPr>
            <p:cNvPr id="33794" name="Picture 2" descr="Image result for anaximander"/>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304800" y="616803"/>
              <a:ext cx="1351649" cy="1645920"/>
            </a:xfrm>
            <a:prstGeom prst="ellipse">
              <a:avLst/>
            </a:prstGeom>
            <a:noFill/>
          </p:spPr>
        </p:pic>
        <p:sp>
          <p:nvSpPr>
            <p:cNvPr id="6" name="TextBox 5"/>
            <p:cNvSpPr txBox="1"/>
            <p:nvPr/>
          </p:nvSpPr>
          <p:spPr>
            <a:xfrm>
              <a:off x="1828800" y="693003"/>
              <a:ext cx="7315200" cy="1631216"/>
            </a:xfrm>
            <a:prstGeom prst="rect">
              <a:avLst/>
            </a:prstGeom>
            <a:noFill/>
          </p:spPr>
          <p:txBody>
            <a:bodyPr wrap="square" rtlCol="0">
              <a:spAutoFit/>
            </a:bodyPr>
            <a:lstStyle/>
            <a:p>
              <a:r>
                <a:rPr lang="en-US" sz="2500" dirty="0" smtClean="0">
                  <a:solidFill>
                    <a:srgbClr val="0000CC"/>
                  </a:solidFill>
                </a:rPr>
                <a:t>Anaximander </a:t>
              </a:r>
              <a:r>
                <a:rPr lang="en-US" sz="2500" dirty="0" smtClean="0"/>
                <a:t>of</a:t>
              </a:r>
              <a:r>
                <a:rPr lang="en-US" sz="2500" dirty="0" smtClean="0">
                  <a:solidFill>
                    <a:srgbClr val="0000CC"/>
                  </a:solidFill>
                </a:rPr>
                <a:t> Miletus </a:t>
              </a:r>
              <a:r>
                <a:rPr lang="en-US" sz="2500" dirty="0" smtClean="0"/>
                <a:t>(c. 610 – 546 BCE), studied fossils and concluded – correctly – that life originated in the seas. He had some rudimentary ideas about evolution.</a:t>
              </a:r>
              <a:endParaRPr lang="en-US" sz="2500" dirty="0"/>
            </a:p>
          </p:txBody>
        </p:sp>
      </p:grpSp>
      <p:grpSp>
        <p:nvGrpSpPr>
          <p:cNvPr id="10" name="Group 9"/>
          <p:cNvGrpSpPr/>
          <p:nvPr/>
        </p:nvGrpSpPr>
        <p:grpSpPr>
          <a:xfrm>
            <a:off x="304800" y="2438400"/>
            <a:ext cx="8610600" cy="2964597"/>
            <a:chOff x="304800" y="2438400"/>
            <a:chExt cx="8610600" cy="2964597"/>
          </a:xfrm>
        </p:grpSpPr>
        <p:pic>
          <p:nvPicPr>
            <p:cNvPr id="3" name="Picture 7" descr="Image result for aristotle"/>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6934200" y="2438400"/>
              <a:ext cx="1981200" cy="2713829"/>
            </a:xfrm>
            <a:prstGeom prst="ellipse">
              <a:avLst/>
            </a:prstGeom>
            <a:noFill/>
          </p:spPr>
        </p:pic>
        <p:sp>
          <p:nvSpPr>
            <p:cNvPr id="4" name="TextBox 3"/>
            <p:cNvSpPr txBox="1"/>
            <p:nvPr/>
          </p:nvSpPr>
          <p:spPr>
            <a:xfrm>
              <a:off x="304800" y="2521803"/>
              <a:ext cx="6629400" cy="2015936"/>
            </a:xfrm>
            <a:prstGeom prst="rect">
              <a:avLst/>
            </a:prstGeom>
            <a:noFill/>
          </p:spPr>
          <p:txBody>
            <a:bodyPr wrap="square" rtlCol="0">
              <a:spAutoFit/>
            </a:bodyPr>
            <a:lstStyle/>
            <a:p>
              <a:r>
                <a:rPr lang="en-US" sz="2500" dirty="0" smtClean="0">
                  <a:solidFill>
                    <a:srgbClr val="0000CC"/>
                  </a:solidFill>
                </a:rPr>
                <a:t>Aristotle</a:t>
              </a:r>
              <a:r>
                <a:rPr lang="en-US" sz="2500" dirty="0" smtClean="0"/>
                <a:t>, among his other achievements, created the science of zoology almost single-handed.  He created the first zoo in the gardens of his school, the Lyceum. </a:t>
              </a:r>
              <a:r>
                <a:rPr lang="en-US" sz="2500" dirty="0" smtClean="0">
                  <a:solidFill>
                    <a:srgbClr val="0000CC"/>
                  </a:solidFill>
                </a:rPr>
                <a:t>Alexander the Gr</a:t>
              </a:r>
              <a:r>
                <a:rPr lang="en-US" sz="2500" dirty="0" smtClean="0"/>
                <a:t>eat was one of the major suppliers of exotic animals to this zoo.</a:t>
              </a:r>
            </a:p>
          </p:txBody>
        </p:sp>
        <p:sp>
          <p:nvSpPr>
            <p:cNvPr id="7" name="Rectangle 6"/>
            <p:cNvSpPr/>
            <p:nvPr/>
          </p:nvSpPr>
          <p:spPr>
            <a:xfrm>
              <a:off x="304800" y="4572000"/>
              <a:ext cx="6858000" cy="830997"/>
            </a:xfrm>
            <a:prstGeom prst="rect">
              <a:avLst/>
            </a:prstGeom>
          </p:spPr>
          <p:txBody>
            <a:bodyPr wrap="square">
              <a:spAutoFit/>
            </a:bodyPr>
            <a:lstStyle/>
            <a:p>
              <a:r>
                <a:rPr lang="en-US" sz="2400" dirty="0" smtClean="0"/>
                <a:t>Aristotle classified at least 540 different species and dissected 50 or more of them. </a:t>
              </a:r>
              <a:r>
                <a:rPr lang="en-US" dirty="0" smtClean="0"/>
                <a:t> </a:t>
              </a:r>
              <a:endParaRPr lang="en-US" dirty="0"/>
            </a:p>
          </p:txBody>
        </p:sp>
      </p:grpSp>
      <p:sp>
        <p:nvSpPr>
          <p:cNvPr id="8" name="TextBox 7"/>
          <p:cNvSpPr txBox="1"/>
          <p:nvPr/>
        </p:nvSpPr>
        <p:spPr>
          <a:xfrm>
            <a:off x="304800" y="5522053"/>
            <a:ext cx="8610600" cy="1246495"/>
          </a:xfrm>
          <a:prstGeom prst="rect">
            <a:avLst/>
          </a:prstGeom>
          <a:noFill/>
        </p:spPr>
        <p:txBody>
          <a:bodyPr wrap="square" rtlCol="0">
            <a:spAutoFit/>
          </a:bodyPr>
          <a:lstStyle/>
          <a:p>
            <a:r>
              <a:rPr lang="en-US" sz="2500" dirty="0" err="1" smtClean="0">
                <a:solidFill>
                  <a:srgbClr val="0000CC"/>
                </a:solidFill>
              </a:rPr>
              <a:t>Herophilus</a:t>
            </a:r>
            <a:r>
              <a:rPr lang="en-US" sz="2500" dirty="0" smtClean="0">
                <a:solidFill>
                  <a:srgbClr val="0000CC"/>
                </a:solidFill>
              </a:rPr>
              <a:t> </a:t>
            </a:r>
            <a:r>
              <a:rPr lang="en-US" sz="2500" dirty="0" smtClean="0"/>
              <a:t>of</a:t>
            </a:r>
            <a:r>
              <a:rPr lang="en-US" sz="2500" dirty="0" smtClean="0">
                <a:solidFill>
                  <a:srgbClr val="0000CC"/>
                </a:solidFill>
              </a:rPr>
              <a:t> Chalcedon </a:t>
            </a:r>
            <a:r>
              <a:rPr lang="en-US" sz="2500" dirty="0" smtClean="0"/>
              <a:t>(c. 335 – 280 BCE) and </a:t>
            </a:r>
            <a:r>
              <a:rPr lang="en-US" sz="2500" dirty="0" err="1" smtClean="0">
                <a:solidFill>
                  <a:srgbClr val="0000CC"/>
                </a:solidFill>
              </a:rPr>
              <a:t>Erasistratus</a:t>
            </a:r>
            <a:r>
              <a:rPr lang="en-US" sz="2500" dirty="0" smtClean="0">
                <a:solidFill>
                  <a:srgbClr val="0000CC"/>
                </a:solidFill>
              </a:rPr>
              <a:t> </a:t>
            </a:r>
            <a:r>
              <a:rPr lang="en-US" sz="2500" dirty="0" smtClean="0"/>
              <a:t>of</a:t>
            </a:r>
            <a:r>
              <a:rPr lang="en-US" sz="2500" dirty="0" smtClean="0">
                <a:solidFill>
                  <a:srgbClr val="0000CC"/>
                </a:solidFill>
              </a:rPr>
              <a:t> Chios </a:t>
            </a:r>
            <a:r>
              <a:rPr lang="en-US" sz="2500" dirty="0" smtClean="0"/>
              <a:t>(c. 304 – c. 250 BCE) continued the practice of dissection, and may have been the first to dissect humans. </a:t>
            </a:r>
            <a:endParaRPr lang="en-US" sz="25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Botany</a:t>
            </a:r>
            <a:endParaRPr lang="en-US" sz="2800" b="1" dirty="0"/>
          </a:p>
        </p:txBody>
      </p:sp>
      <p:grpSp>
        <p:nvGrpSpPr>
          <p:cNvPr id="9" name="Group 8"/>
          <p:cNvGrpSpPr/>
          <p:nvPr/>
        </p:nvGrpSpPr>
        <p:grpSpPr>
          <a:xfrm>
            <a:off x="381000" y="685800"/>
            <a:ext cx="8763000" cy="2538413"/>
            <a:chOff x="381000" y="685800"/>
            <a:chExt cx="8763000" cy="2538413"/>
          </a:xfrm>
        </p:grpSpPr>
        <p:pic>
          <p:nvPicPr>
            <p:cNvPr id="30722"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381000" y="685800"/>
              <a:ext cx="1437438" cy="1645920"/>
            </a:xfrm>
            <a:prstGeom prst="ellipse">
              <a:avLst/>
            </a:prstGeom>
            <a:noFill/>
            <a:ln w="9525">
              <a:noFill/>
              <a:miter lim="800000"/>
              <a:headEnd/>
              <a:tailEnd/>
            </a:ln>
            <a:effectLst/>
          </p:spPr>
        </p:pic>
        <p:sp>
          <p:nvSpPr>
            <p:cNvPr id="4" name="Rectangle 3"/>
            <p:cNvSpPr/>
            <p:nvPr/>
          </p:nvSpPr>
          <p:spPr>
            <a:xfrm>
              <a:off x="2209800" y="762000"/>
              <a:ext cx="6934200" cy="2462213"/>
            </a:xfrm>
            <a:prstGeom prst="rect">
              <a:avLst/>
            </a:prstGeom>
          </p:spPr>
          <p:txBody>
            <a:bodyPr wrap="square">
              <a:spAutoFit/>
            </a:bodyPr>
            <a:lstStyle/>
            <a:p>
              <a:r>
                <a:rPr lang="en-US" sz="2200" dirty="0" smtClean="0"/>
                <a:t>"We must consider the distinctive characters and the general nature of plants from the point of view of their morphology, their </a:t>
              </a:r>
              <a:r>
                <a:rPr lang="en-US" sz="2200" dirty="0" err="1" smtClean="0"/>
                <a:t>behaviour</a:t>
              </a:r>
              <a:r>
                <a:rPr lang="en-US" sz="2200" dirty="0" smtClean="0"/>
                <a:t> under external conditions, their mode of generation and the whole course of their life.“ </a:t>
              </a:r>
              <a:r>
                <a:rPr lang="en-US" sz="2200" i="1" dirty="0" smtClean="0"/>
                <a:t>	</a:t>
              </a:r>
            </a:p>
            <a:p>
              <a:r>
                <a:rPr lang="en-US" sz="2200" i="1" dirty="0" smtClean="0"/>
                <a:t>	</a:t>
              </a:r>
              <a:r>
                <a:rPr lang="en-US" sz="2200" dirty="0" smtClean="0"/>
                <a:t>– </a:t>
              </a:r>
              <a:r>
                <a:rPr lang="en-US" sz="2200" dirty="0" smtClean="0">
                  <a:solidFill>
                    <a:srgbClr val="0000CC"/>
                  </a:solidFill>
                </a:rPr>
                <a:t>Theophrastus</a:t>
              </a:r>
              <a:r>
                <a:rPr lang="en-US" sz="2200" dirty="0" smtClean="0"/>
                <a:t> of </a:t>
              </a:r>
              <a:r>
                <a:rPr lang="en-US" sz="2200" dirty="0" err="1" smtClean="0">
                  <a:solidFill>
                    <a:srgbClr val="0000CC"/>
                  </a:solidFill>
                </a:rPr>
                <a:t>Eressus</a:t>
              </a:r>
              <a:r>
                <a:rPr lang="en-US" sz="2200" dirty="0" smtClean="0"/>
                <a:t> (c. 371 – 287 BCE), </a:t>
              </a:r>
            </a:p>
            <a:p>
              <a:r>
                <a:rPr lang="en-US" sz="2200" dirty="0" smtClean="0"/>
                <a:t>		known as the </a:t>
              </a:r>
              <a:r>
                <a:rPr lang="en-US" sz="2200" dirty="0" smtClean="0">
                  <a:solidFill>
                    <a:srgbClr val="C00000"/>
                  </a:solidFill>
                </a:rPr>
                <a:t>father of botany</a:t>
              </a:r>
              <a:r>
                <a:rPr lang="en-US" sz="2200" dirty="0" smtClean="0"/>
                <a:t>. </a:t>
              </a:r>
              <a:endParaRPr lang="en-US" sz="2200" dirty="0"/>
            </a:p>
          </p:txBody>
        </p:sp>
      </p:grpSp>
      <p:grpSp>
        <p:nvGrpSpPr>
          <p:cNvPr id="10" name="Group 9"/>
          <p:cNvGrpSpPr/>
          <p:nvPr/>
        </p:nvGrpSpPr>
        <p:grpSpPr>
          <a:xfrm>
            <a:off x="228600" y="3200400"/>
            <a:ext cx="8636149" cy="1645920"/>
            <a:chOff x="228600" y="3200400"/>
            <a:chExt cx="8636149" cy="1645920"/>
          </a:xfrm>
        </p:grpSpPr>
        <p:sp>
          <p:nvSpPr>
            <p:cNvPr id="5" name="Rectangle 4"/>
            <p:cNvSpPr/>
            <p:nvPr/>
          </p:nvSpPr>
          <p:spPr>
            <a:xfrm>
              <a:off x="228600" y="3505200"/>
              <a:ext cx="7467600" cy="1107996"/>
            </a:xfrm>
            <a:prstGeom prst="rect">
              <a:avLst/>
            </a:prstGeom>
          </p:spPr>
          <p:txBody>
            <a:bodyPr wrap="square">
              <a:spAutoFit/>
            </a:bodyPr>
            <a:lstStyle/>
            <a:p>
              <a:r>
                <a:rPr lang="en-US" sz="2200" dirty="0" err="1" smtClean="0">
                  <a:solidFill>
                    <a:srgbClr val="0000CC"/>
                  </a:solidFill>
                </a:rPr>
                <a:t>Dioscorides</a:t>
              </a:r>
              <a:r>
                <a:rPr lang="en-US" sz="2200" dirty="0" smtClean="0"/>
                <a:t> of </a:t>
              </a:r>
              <a:r>
                <a:rPr lang="en-US" sz="2200" dirty="0" err="1" smtClean="0">
                  <a:solidFill>
                    <a:srgbClr val="0000CC"/>
                  </a:solidFill>
                </a:rPr>
                <a:t>Anazarbus</a:t>
              </a:r>
              <a:r>
                <a:rPr lang="en-US" sz="2200" dirty="0" smtClean="0"/>
                <a:t> (c. 40 – 90 CE), composed the first </a:t>
              </a:r>
              <a:r>
                <a:rPr lang="en-US" sz="2200" dirty="0" err="1" smtClean="0"/>
                <a:t>Materia</a:t>
              </a:r>
              <a:r>
                <a:rPr lang="en-US" sz="2200" dirty="0" smtClean="0"/>
                <a:t> </a:t>
              </a:r>
              <a:r>
                <a:rPr lang="en-US" sz="2200" dirty="0" err="1" smtClean="0"/>
                <a:t>Medica</a:t>
              </a:r>
              <a:r>
                <a:rPr lang="en-US" sz="2200" dirty="0" smtClean="0"/>
                <a:t>, a compendium of medicinal plants and herbs. He is known as the </a:t>
              </a:r>
              <a:r>
                <a:rPr lang="en-US" sz="2200" dirty="0" smtClean="0">
                  <a:solidFill>
                    <a:srgbClr val="C00000"/>
                  </a:solidFill>
                </a:rPr>
                <a:t>father of pharmacology</a:t>
              </a:r>
              <a:r>
                <a:rPr lang="en-US" sz="2200" dirty="0" smtClean="0"/>
                <a:t>. </a:t>
              </a:r>
              <a:endParaRPr lang="en-US" sz="2200" dirty="0"/>
            </a:p>
          </p:txBody>
        </p:sp>
        <p:pic>
          <p:nvPicPr>
            <p:cNvPr id="30723" name="Picture 3"/>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7543800" y="3200400"/>
              <a:ext cx="1320949" cy="1645920"/>
            </a:xfrm>
            <a:prstGeom prst="ellipse">
              <a:avLst/>
            </a:prstGeom>
            <a:noFill/>
            <a:ln w="9525">
              <a:noFill/>
              <a:miter lim="800000"/>
              <a:headEnd/>
              <a:tailEnd/>
            </a:ln>
            <a:effectLst/>
          </p:spPr>
        </p:pic>
      </p:grpSp>
      <p:grpSp>
        <p:nvGrpSpPr>
          <p:cNvPr id="11" name="Group 10"/>
          <p:cNvGrpSpPr/>
          <p:nvPr/>
        </p:nvGrpSpPr>
        <p:grpSpPr>
          <a:xfrm>
            <a:off x="228600" y="4800600"/>
            <a:ext cx="8915400" cy="1645920"/>
            <a:chOff x="228600" y="4800600"/>
            <a:chExt cx="8915400" cy="1645920"/>
          </a:xfrm>
        </p:grpSpPr>
        <p:sp>
          <p:nvSpPr>
            <p:cNvPr id="8" name="Rectangle 7"/>
            <p:cNvSpPr/>
            <p:nvPr/>
          </p:nvSpPr>
          <p:spPr>
            <a:xfrm>
              <a:off x="2057400" y="4876800"/>
              <a:ext cx="7086600" cy="1446550"/>
            </a:xfrm>
            <a:prstGeom prst="rect">
              <a:avLst/>
            </a:prstGeom>
          </p:spPr>
          <p:txBody>
            <a:bodyPr wrap="square">
              <a:spAutoFit/>
            </a:bodyPr>
            <a:lstStyle/>
            <a:p>
              <a:r>
                <a:rPr lang="en-US" sz="2200" dirty="0" err="1" smtClean="0">
                  <a:solidFill>
                    <a:srgbClr val="0000CC"/>
                  </a:solidFill>
                </a:rPr>
                <a:t>Mithridates</a:t>
              </a:r>
              <a:r>
                <a:rPr lang="en-US" sz="2200" dirty="0" smtClean="0">
                  <a:solidFill>
                    <a:srgbClr val="0000CC"/>
                  </a:solidFill>
                </a:rPr>
                <a:t> IV</a:t>
              </a:r>
              <a:r>
                <a:rPr lang="en-US" sz="2200" dirty="0" smtClean="0"/>
                <a:t> of </a:t>
              </a:r>
              <a:r>
                <a:rPr lang="en-US" sz="2200" dirty="0" smtClean="0">
                  <a:solidFill>
                    <a:srgbClr val="0000CC"/>
                  </a:solidFill>
                </a:rPr>
                <a:t>Pontus</a:t>
              </a:r>
              <a:r>
                <a:rPr lang="en-US" sz="2200" dirty="0" smtClean="0"/>
                <a:t> (135– 63 BCE), was a </a:t>
              </a:r>
            </a:p>
            <a:p>
              <a:r>
                <a:rPr lang="en-US" sz="2200" dirty="0" smtClean="0"/>
                <a:t>specialist in poisons and antidotes. He immunized himself to so many poisons that when he wanted to commit suicide, no poison worked, and he had to be killed with a sword. </a:t>
              </a:r>
              <a:endParaRPr lang="en-US" sz="2200" dirty="0"/>
            </a:p>
          </p:txBody>
        </p:sp>
        <p:pic>
          <p:nvPicPr>
            <p:cNvPr id="30725" name="Picture 5" descr="Image result for mithridates iv"/>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228600" y="4800600"/>
              <a:ext cx="1693859" cy="1645920"/>
            </a:xfrm>
            <a:prstGeom prst="ellipse">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23192" y="2971800"/>
            <a:ext cx="9144000" cy="2743200"/>
          </a:xfrm>
          <a:prstGeom prst="vertic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Medicine</a:t>
            </a:r>
            <a:endParaRPr lang="en-US" sz="2800" b="1" dirty="0"/>
          </a:p>
        </p:txBody>
      </p:sp>
      <p:pic>
        <p:nvPicPr>
          <p:cNvPr id="32769"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152400" y="685800"/>
            <a:ext cx="1561863" cy="2011680"/>
          </a:xfrm>
          <a:prstGeom prst="ellipse">
            <a:avLst/>
          </a:prstGeom>
          <a:noFill/>
          <a:ln w="9525">
            <a:noFill/>
            <a:miter lim="800000"/>
            <a:headEnd/>
            <a:tailEnd/>
          </a:ln>
          <a:effectLst/>
        </p:spPr>
      </p:pic>
      <p:sp>
        <p:nvSpPr>
          <p:cNvPr id="4" name="Rectangle 3"/>
          <p:cNvSpPr/>
          <p:nvPr/>
        </p:nvSpPr>
        <p:spPr>
          <a:xfrm>
            <a:off x="1828800" y="685800"/>
            <a:ext cx="7315200" cy="2123658"/>
          </a:xfrm>
          <a:prstGeom prst="rect">
            <a:avLst/>
          </a:prstGeom>
        </p:spPr>
        <p:txBody>
          <a:bodyPr wrap="square">
            <a:spAutoFit/>
          </a:bodyPr>
          <a:lstStyle/>
          <a:p>
            <a:r>
              <a:rPr lang="en-US" sz="2200" dirty="0" smtClean="0">
                <a:solidFill>
                  <a:srgbClr val="0000CC"/>
                </a:solidFill>
              </a:rPr>
              <a:t>Hippocrates</a:t>
            </a:r>
            <a:r>
              <a:rPr lang="en-US" sz="2200" dirty="0" smtClean="0"/>
              <a:t> of </a:t>
            </a:r>
            <a:r>
              <a:rPr lang="en-US" sz="2200" dirty="0" smtClean="0">
                <a:solidFill>
                  <a:srgbClr val="0000CC"/>
                </a:solidFill>
              </a:rPr>
              <a:t>Cos</a:t>
            </a:r>
            <a:r>
              <a:rPr lang="en-US" sz="2200" dirty="0" smtClean="0"/>
              <a:t> (c. 460 – c. 370 BCE) is universally acknowledged as the </a:t>
            </a:r>
            <a:r>
              <a:rPr lang="en-US" sz="2200" dirty="0" smtClean="0">
                <a:solidFill>
                  <a:srgbClr val="C00000"/>
                </a:solidFill>
              </a:rPr>
              <a:t>father of medicine</a:t>
            </a:r>
            <a:r>
              <a:rPr lang="en-US" sz="2200" dirty="0" smtClean="0"/>
              <a:t>. He was the first to declare that </a:t>
            </a:r>
            <a:r>
              <a:rPr lang="en-US" sz="2200" dirty="0" smtClean="0">
                <a:solidFill>
                  <a:srgbClr val="C00000"/>
                </a:solidFill>
              </a:rPr>
              <a:t>diseases are caused by natural causes </a:t>
            </a:r>
            <a:r>
              <a:rPr lang="en-US" sz="2200" dirty="0" smtClean="0"/>
              <a:t>(and not by magic or the curse of the gods) and hence can be treated by natural methods – diet, rest, drugs. His </a:t>
            </a:r>
            <a:r>
              <a:rPr lang="en-US" sz="2200" dirty="0" smtClean="0">
                <a:solidFill>
                  <a:srgbClr val="C00000"/>
                </a:solidFill>
              </a:rPr>
              <a:t>basic clinical procedures</a:t>
            </a:r>
            <a:r>
              <a:rPr lang="en-US" sz="2200" dirty="0" smtClean="0"/>
              <a:t> are still followed in modern hospitals.  </a:t>
            </a:r>
            <a:endParaRPr lang="en-US" sz="2200" dirty="0"/>
          </a:p>
        </p:txBody>
      </p:sp>
      <p:sp>
        <p:nvSpPr>
          <p:cNvPr id="5" name="Rectangle 4"/>
          <p:cNvSpPr/>
          <p:nvPr/>
        </p:nvSpPr>
        <p:spPr>
          <a:xfrm>
            <a:off x="533400" y="3429000"/>
            <a:ext cx="8229600" cy="2308324"/>
          </a:xfrm>
          <a:prstGeom prst="rect">
            <a:avLst/>
          </a:prstGeom>
        </p:spPr>
        <p:txBody>
          <a:bodyPr wrap="square">
            <a:spAutoFit/>
          </a:bodyPr>
          <a:lstStyle/>
          <a:p>
            <a:r>
              <a:rPr lang="en-US" sz="2200" dirty="0" smtClean="0">
                <a:solidFill>
                  <a:srgbClr val="C00000"/>
                </a:solidFill>
              </a:rPr>
              <a:t>Hippocratic Oath :  </a:t>
            </a:r>
            <a:r>
              <a:rPr lang="en-US" sz="2200" dirty="0" smtClean="0"/>
              <a:t>“I swear… </a:t>
            </a:r>
            <a:r>
              <a:rPr lang="en-US" sz="2400" dirty="0" smtClean="0"/>
              <a:t>I will use treatment to help the sick according to my ability and judgment, but never with a view to injury and wrong-doing… whatsoever I shall see or hear in the course of my profession, …if it be what should not be published abroad, I will never divulge, holding such things to be holy secrets…” </a:t>
            </a:r>
            <a:endParaRPr lang="en-US" sz="2200" dirty="0"/>
          </a:p>
        </p:txBody>
      </p:sp>
      <p:sp>
        <p:nvSpPr>
          <p:cNvPr id="7" name="Rectangle 6"/>
          <p:cNvSpPr/>
          <p:nvPr/>
        </p:nvSpPr>
        <p:spPr>
          <a:xfrm>
            <a:off x="533400" y="5969913"/>
            <a:ext cx="8229600" cy="430887"/>
          </a:xfrm>
          <a:prstGeom prst="rect">
            <a:avLst/>
          </a:prstGeom>
        </p:spPr>
        <p:txBody>
          <a:bodyPr wrap="square">
            <a:spAutoFit/>
          </a:bodyPr>
          <a:lstStyle/>
          <a:p>
            <a:r>
              <a:rPr lang="en-US" sz="2200" dirty="0" smtClean="0">
                <a:solidFill>
                  <a:srgbClr val="C00000"/>
                </a:solidFill>
              </a:rPr>
              <a:t>Hippocratic maxim :  </a:t>
            </a:r>
            <a:r>
              <a:rPr lang="en-US" sz="2200" dirty="0" smtClean="0">
                <a:solidFill>
                  <a:srgbClr val="0000CC"/>
                </a:solidFill>
              </a:rPr>
              <a:t>First, do no harm </a:t>
            </a:r>
            <a:r>
              <a:rPr lang="en-US" sz="2200" dirty="0" smtClean="0">
                <a:solidFill>
                  <a:srgbClr val="0000CC"/>
                </a:solidFill>
                <a:sym typeface="Symbol"/>
              </a:rPr>
              <a:t></a:t>
            </a:r>
            <a:r>
              <a:rPr lang="en-US" sz="2200" dirty="0" smtClean="0"/>
              <a:t> followed by all doctors. </a:t>
            </a:r>
            <a:endParaRPr lang="en-U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00" y="304800"/>
            <a:ext cx="9158772" cy="2971800"/>
            <a:chOff x="76200" y="304800"/>
            <a:chExt cx="9158772" cy="2971800"/>
          </a:xfrm>
        </p:grpSpPr>
        <p:sp>
          <p:nvSpPr>
            <p:cNvPr id="4" name="Rectangle 3"/>
            <p:cNvSpPr/>
            <p:nvPr/>
          </p:nvSpPr>
          <p:spPr>
            <a:xfrm>
              <a:off x="1600200" y="304800"/>
              <a:ext cx="7543800" cy="2462213"/>
            </a:xfrm>
            <a:prstGeom prst="rect">
              <a:avLst/>
            </a:prstGeom>
          </p:spPr>
          <p:txBody>
            <a:bodyPr wrap="square">
              <a:spAutoFit/>
            </a:bodyPr>
            <a:lstStyle/>
            <a:p>
              <a:r>
                <a:rPr lang="en-US" sz="2200" dirty="0" err="1" smtClean="0">
                  <a:solidFill>
                    <a:srgbClr val="0000CC"/>
                  </a:solidFill>
                </a:rPr>
                <a:t>Galenus</a:t>
              </a:r>
              <a:r>
                <a:rPr lang="en-US" sz="2200" dirty="0" smtClean="0"/>
                <a:t> of </a:t>
              </a:r>
              <a:r>
                <a:rPr lang="en-US" sz="2200" dirty="0" err="1" smtClean="0">
                  <a:solidFill>
                    <a:srgbClr val="0000CC"/>
                  </a:solidFill>
                </a:rPr>
                <a:t>Pergamon</a:t>
              </a:r>
              <a:r>
                <a:rPr lang="en-US" sz="2200" dirty="0" smtClean="0"/>
                <a:t> (129 – 216CE) – known as </a:t>
              </a:r>
              <a:r>
                <a:rPr lang="en-US" sz="2200" dirty="0" smtClean="0">
                  <a:solidFill>
                    <a:srgbClr val="0000CC"/>
                  </a:solidFill>
                </a:rPr>
                <a:t>Galen</a:t>
              </a:r>
              <a:r>
                <a:rPr lang="en-US" sz="2200" dirty="0" smtClean="0"/>
                <a:t> –  produced the first </a:t>
              </a:r>
              <a:r>
                <a:rPr lang="en-US" sz="2200" dirty="0" smtClean="0">
                  <a:solidFill>
                    <a:srgbClr val="C00000"/>
                  </a:solidFill>
                </a:rPr>
                <a:t>sketches of human anatomy</a:t>
              </a:r>
              <a:r>
                <a:rPr lang="en-US" sz="2200" dirty="0" smtClean="0"/>
                <a:t>. He built up a theory of four bodily fluids, or ‘</a:t>
              </a:r>
              <a:r>
                <a:rPr lang="en-US" sz="2200" dirty="0" err="1" smtClean="0"/>
                <a:t>humours’</a:t>
              </a:r>
              <a:r>
                <a:rPr lang="en-US" sz="2200" dirty="0" smtClean="0"/>
                <a:t> – blood, black bile, yellow bile and phlegm in the </a:t>
              </a:r>
              <a:r>
                <a:rPr lang="en-US" sz="2200" dirty="0" smtClean="0">
                  <a:solidFill>
                    <a:srgbClr val="C00000"/>
                  </a:solidFill>
                </a:rPr>
                <a:t>first attempts to understand human physiology</a:t>
              </a:r>
              <a:r>
                <a:rPr lang="en-US" sz="2200" dirty="0" smtClean="0"/>
                <a:t>. He knew that it was blood which circulated  in the arteries and veins, and that the </a:t>
              </a:r>
              <a:r>
                <a:rPr lang="en-US" sz="2200" dirty="0" smtClean="0">
                  <a:solidFill>
                    <a:srgbClr val="C00000"/>
                  </a:solidFill>
                </a:rPr>
                <a:t>heart is just a pump </a:t>
              </a:r>
              <a:r>
                <a:rPr lang="en-US" sz="2200" dirty="0" smtClean="0"/>
                <a:t>for the blood. </a:t>
              </a:r>
              <a:endParaRPr lang="en-US" sz="2200" dirty="0"/>
            </a:p>
          </p:txBody>
        </p:sp>
        <p:pic>
          <p:nvPicPr>
            <p:cNvPr id="1026" name="Picture 2" descr="Related image"/>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76200" y="373847"/>
              <a:ext cx="1577902" cy="2216953"/>
            </a:xfrm>
            <a:prstGeom prst="ellipse">
              <a:avLst/>
            </a:prstGeom>
            <a:noFill/>
          </p:spPr>
        </p:pic>
        <p:sp>
          <p:nvSpPr>
            <p:cNvPr id="5" name="Rectangle 4"/>
            <p:cNvSpPr/>
            <p:nvPr/>
          </p:nvSpPr>
          <p:spPr>
            <a:xfrm>
              <a:off x="228599" y="2845713"/>
              <a:ext cx="9006373" cy="430887"/>
            </a:xfrm>
            <a:prstGeom prst="rect">
              <a:avLst/>
            </a:prstGeom>
          </p:spPr>
          <p:txBody>
            <a:bodyPr wrap="square">
              <a:spAutoFit/>
            </a:bodyPr>
            <a:lstStyle/>
            <a:p>
              <a:r>
                <a:rPr lang="en-US" sz="2200" dirty="0" smtClean="0"/>
                <a:t>The concept of four </a:t>
              </a:r>
              <a:r>
                <a:rPr lang="en-US" sz="2200" dirty="0" err="1" smtClean="0"/>
                <a:t>humours</a:t>
              </a:r>
              <a:r>
                <a:rPr lang="en-US" sz="2200" dirty="0" smtClean="0"/>
                <a:t> is still central to much of alternative medicine.    </a:t>
              </a:r>
              <a:endParaRPr lang="en-US" sz="2200" dirty="0"/>
            </a:p>
          </p:txBody>
        </p:sp>
      </p:grpSp>
      <p:sp>
        <p:nvSpPr>
          <p:cNvPr id="6" name="Rectangle 5"/>
          <p:cNvSpPr/>
          <p:nvPr/>
        </p:nvSpPr>
        <p:spPr>
          <a:xfrm>
            <a:off x="304800" y="4800600"/>
            <a:ext cx="8610600" cy="1785104"/>
          </a:xfrm>
          <a:prstGeom prst="rect">
            <a:avLst/>
          </a:prstGeom>
        </p:spPr>
        <p:txBody>
          <a:bodyPr wrap="square">
            <a:spAutoFit/>
          </a:bodyPr>
          <a:lstStyle/>
          <a:p>
            <a:r>
              <a:rPr lang="en-US" sz="2200" dirty="0" err="1" smtClean="0">
                <a:solidFill>
                  <a:srgbClr val="0000CC"/>
                </a:solidFill>
              </a:rPr>
              <a:t>Artemidorus</a:t>
            </a:r>
            <a:r>
              <a:rPr lang="en-US" sz="2200" dirty="0" smtClean="0"/>
              <a:t> of </a:t>
            </a:r>
            <a:r>
              <a:rPr lang="en-US" sz="2200" dirty="0" err="1" smtClean="0">
                <a:solidFill>
                  <a:srgbClr val="0000CC"/>
                </a:solidFill>
              </a:rPr>
              <a:t>Daldis</a:t>
            </a:r>
            <a:r>
              <a:rPr lang="en-US" sz="2200" dirty="0" smtClean="0"/>
              <a:t> (fl. 2</a:t>
            </a:r>
            <a:r>
              <a:rPr lang="en-US" sz="2200" baseline="30000" dirty="0" smtClean="0"/>
              <a:t>nd</a:t>
            </a:r>
            <a:r>
              <a:rPr lang="en-US" sz="2200" dirty="0" smtClean="0"/>
              <a:t> c. BCE) wrote a book called  </a:t>
            </a:r>
            <a:r>
              <a:rPr lang="en-US" sz="2200" i="1" dirty="0" smtClean="0"/>
              <a:t>The Interpretation of Dreams</a:t>
            </a:r>
            <a:r>
              <a:rPr lang="en-US" sz="2200" dirty="0" smtClean="0"/>
              <a:t>. Much of his work is fanciful, but he did identify many of the root psychological causes of dreams. When Sigmund Freud began to write on psychoanalysis, his first book was called </a:t>
            </a:r>
            <a:r>
              <a:rPr lang="en-US" sz="2200" i="1" dirty="0" smtClean="0"/>
              <a:t>The Interpretation of Dreams</a:t>
            </a:r>
            <a:r>
              <a:rPr lang="en-US" sz="2200" dirty="0" smtClean="0">
                <a:solidFill>
                  <a:srgbClr val="C00000"/>
                </a:solidFill>
              </a:rPr>
              <a:t> </a:t>
            </a:r>
            <a:r>
              <a:rPr lang="en-US" sz="2200" dirty="0" smtClean="0"/>
              <a:t>– in </a:t>
            </a:r>
            <a:r>
              <a:rPr lang="en-US" sz="2200" dirty="0" err="1" smtClean="0"/>
              <a:t>honour</a:t>
            </a:r>
            <a:r>
              <a:rPr lang="en-US" sz="2200" dirty="0" smtClean="0"/>
              <a:t> of the ancient Greek savant. </a:t>
            </a:r>
            <a:endParaRPr lang="en-US" sz="2200" dirty="0"/>
          </a:p>
        </p:txBody>
      </p:sp>
      <p:grpSp>
        <p:nvGrpSpPr>
          <p:cNvPr id="10" name="Group 9"/>
          <p:cNvGrpSpPr/>
          <p:nvPr/>
        </p:nvGrpSpPr>
        <p:grpSpPr>
          <a:xfrm>
            <a:off x="304800" y="3352800"/>
            <a:ext cx="8534400" cy="1676400"/>
            <a:chOff x="304800" y="3352800"/>
            <a:chExt cx="8534400" cy="1676400"/>
          </a:xfrm>
        </p:grpSpPr>
        <p:sp>
          <p:nvSpPr>
            <p:cNvPr id="7" name="Rectangle 6"/>
            <p:cNvSpPr/>
            <p:nvPr/>
          </p:nvSpPr>
          <p:spPr>
            <a:xfrm>
              <a:off x="304800" y="3464004"/>
              <a:ext cx="7467600" cy="1107996"/>
            </a:xfrm>
            <a:prstGeom prst="rect">
              <a:avLst/>
            </a:prstGeom>
          </p:spPr>
          <p:txBody>
            <a:bodyPr wrap="square">
              <a:spAutoFit/>
            </a:bodyPr>
            <a:lstStyle/>
            <a:p>
              <a:r>
                <a:rPr lang="en-US" sz="2200" dirty="0" smtClean="0">
                  <a:solidFill>
                    <a:srgbClr val="0000CC"/>
                  </a:solidFill>
                </a:rPr>
                <a:t>Aristotle</a:t>
              </a:r>
              <a:r>
                <a:rPr lang="en-US" sz="2200" dirty="0" smtClean="0"/>
                <a:t> took the first steps towards psychoanalysis. His book </a:t>
              </a:r>
              <a:r>
                <a:rPr lang="en-US" sz="2200" i="1" dirty="0" smtClean="0"/>
                <a:t>On the Soul</a:t>
              </a:r>
              <a:r>
                <a:rPr lang="en-US" sz="2200" dirty="0" smtClean="0"/>
                <a:t>, discusses human thought and feelings and proposes that madness is a disease and not a curse of the gods.  </a:t>
              </a:r>
              <a:endParaRPr lang="en-US" sz="2200" dirty="0"/>
            </a:p>
          </p:txBody>
        </p:sp>
        <p:pic>
          <p:nvPicPr>
            <p:cNvPr id="8" name="Picture 7" descr="Image result for aristotle"/>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7615363" y="3352800"/>
              <a:ext cx="1223837" cy="1676400"/>
            </a:xfrm>
            <a:prstGeom prst="ellipse">
              <a:avLst/>
            </a:prstGeom>
            <a:noFill/>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Genetics</a:t>
            </a:r>
            <a:endParaRPr lang="en-US" sz="2800" b="1" dirty="0"/>
          </a:p>
        </p:txBody>
      </p:sp>
      <p:grpSp>
        <p:nvGrpSpPr>
          <p:cNvPr id="8" name="Group 7"/>
          <p:cNvGrpSpPr/>
          <p:nvPr/>
        </p:nvGrpSpPr>
        <p:grpSpPr>
          <a:xfrm>
            <a:off x="152400" y="533400"/>
            <a:ext cx="8991600" cy="2011680"/>
            <a:chOff x="152400" y="533400"/>
            <a:chExt cx="8991600" cy="2011680"/>
          </a:xfrm>
        </p:grpSpPr>
        <p:sp>
          <p:nvSpPr>
            <p:cNvPr id="6" name="TextBox 5"/>
            <p:cNvSpPr txBox="1"/>
            <p:nvPr/>
          </p:nvSpPr>
          <p:spPr>
            <a:xfrm>
              <a:off x="1905000" y="838200"/>
              <a:ext cx="7239000" cy="1631216"/>
            </a:xfrm>
            <a:prstGeom prst="rect">
              <a:avLst/>
            </a:prstGeom>
            <a:noFill/>
          </p:spPr>
          <p:txBody>
            <a:bodyPr wrap="square" rtlCol="0">
              <a:spAutoFit/>
            </a:bodyPr>
            <a:lstStyle/>
            <a:p>
              <a:r>
                <a:rPr lang="en-US" sz="2500" dirty="0" smtClean="0">
                  <a:solidFill>
                    <a:srgbClr val="0000CC"/>
                  </a:solidFill>
                </a:rPr>
                <a:t>Hippocrates </a:t>
              </a:r>
              <a:r>
                <a:rPr lang="en-US" sz="2500" dirty="0" smtClean="0"/>
                <a:t>believed in the direct inheritance e of traits from parents. He made detailed records and thought that every part of the parents’ bodies make contributions to the bodies of the offspring.  </a:t>
              </a:r>
              <a:endParaRPr lang="en-US" sz="2500" dirty="0"/>
            </a:p>
          </p:txBody>
        </p:sp>
        <p:pic>
          <p:nvPicPr>
            <p:cNvPr id="9" name="Picture 1"/>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52400" y="533400"/>
              <a:ext cx="1561863" cy="2011680"/>
            </a:xfrm>
            <a:prstGeom prst="ellipse">
              <a:avLst/>
            </a:prstGeom>
            <a:noFill/>
            <a:ln w="9525">
              <a:noFill/>
              <a:miter lim="800000"/>
              <a:headEnd/>
              <a:tailEnd/>
            </a:ln>
            <a:effectLst/>
          </p:spPr>
        </p:pic>
      </p:grpSp>
      <p:grpSp>
        <p:nvGrpSpPr>
          <p:cNvPr id="11" name="Group 10"/>
          <p:cNvGrpSpPr/>
          <p:nvPr/>
        </p:nvGrpSpPr>
        <p:grpSpPr>
          <a:xfrm>
            <a:off x="304800" y="2877741"/>
            <a:ext cx="8686800" cy="3445609"/>
            <a:chOff x="304800" y="2877741"/>
            <a:chExt cx="8686800" cy="3445609"/>
          </a:xfrm>
        </p:grpSpPr>
        <p:pic>
          <p:nvPicPr>
            <p:cNvPr id="3" name="Picture 7" descr="Image result for aristotle"/>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7433546" y="2914816"/>
              <a:ext cx="1468602" cy="2011680"/>
            </a:xfrm>
            <a:prstGeom prst="ellipse">
              <a:avLst/>
            </a:prstGeom>
            <a:noFill/>
          </p:spPr>
        </p:pic>
        <p:sp>
          <p:nvSpPr>
            <p:cNvPr id="4" name="TextBox 3"/>
            <p:cNvSpPr txBox="1"/>
            <p:nvPr/>
          </p:nvSpPr>
          <p:spPr>
            <a:xfrm>
              <a:off x="304800" y="2877741"/>
              <a:ext cx="7239000" cy="1846659"/>
            </a:xfrm>
            <a:prstGeom prst="rect">
              <a:avLst/>
            </a:prstGeom>
            <a:noFill/>
          </p:spPr>
          <p:txBody>
            <a:bodyPr wrap="square" rtlCol="0">
              <a:spAutoFit/>
            </a:bodyPr>
            <a:lstStyle/>
            <a:p>
              <a:r>
                <a:rPr lang="en-US" sz="2500" dirty="0" smtClean="0">
                  <a:solidFill>
                    <a:srgbClr val="0000CC"/>
                  </a:solidFill>
                </a:rPr>
                <a:t>Aristotle </a:t>
              </a:r>
              <a:r>
                <a:rPr lang="en-US" sz="2500" dirty="0" smtClean="0"/>
                <a:t>criticized Hippocrates, pointing out that hair and nails are dead tissue, but they were also inherited.</a:t>
              </a:r>
            </a:p>
            <a:p>
              <a:endParaRPr lang="en-US" sz="1400" dirty="0" smtClean="0"/>
            </a:p>
            <a:p>
              <a:r>
                <a:rPr lang="en-US" sz="2500" dirty="0" smtClean="0"/>
                <a:t>He also discovered what are now called</a:t>
              </a:r>
              <a:r>
                <a:rPr lang="en-US" sz="2500" dirty="0" smtClean="0">
                  <a:solidFill>
                    <a:srgbClr val="FF0000"/>
                  </a:solidFill>
                </a:rPr>
                <a:t> ‘recessive’ characters </a:t>
              </a:r>
              <a:r>
                <a:rPr lang="en-US" sz="2500" dirty="0" smtClean="0"/>
                <a:t>by quoting the following case:</a:t>
              </a:r>
            </a:p>
          </p:txBody>
        </p:sp>
        <p:sp>
          <p:nvSpPr>
            <p:cNvPr id="10" name="TextBox 9"/>
            <p:cNvSpPr txBox="1"/>
            <p:nvPr/>
          </p:nvSpPr>
          <p:spPr>
            <a:xfrm>
              <a:off x="304800" y="4876800"/>
              <a:ext cx="8686800" cy="1446550"/>
            </a:xfrm>
            <a:prstGeom prst="rect">
              <a:avLst/>
            </a:prstGeom>
            <a:noFill/>
          </p:spPr>
          <p:txBody>
            <a:bodyPr wrap="square" rtlCol="0">
              <a:spAutoFit/>
            </a:bodyPr>
            <a:lstStyle/>
            <a:p>
              <a:r>
                <a:rPr lang="en-US" sz="2200" dirty="0" smtClean="0"/>
                <a:t>A Greek man married an Ethiopian woman and all their </a:t>
              </a:r>
            </a:p>
            <a:p>
              <a:r>
                <a:rPr lang="en-US" sz="2200" dirty="0" smtClean="0"/>
                <a:t>children looked like Greeks. But when these children married and had their own children, some of them showed the Ethiopian character again. </a:t>
              </a:r>
              <a:r>
                <a:rPr lang="en-US" sz="2200" dirty="0" smtClean="0">
                  <a:solidFill>
                    <a:srgbClr val="C00000"/>
                  </a:solidFill>
                </a:rPr>
                <a:t>Where was it hidden in the middle generation?  </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pPr algn="ctr"/>
            <a:r>
              <a:rPr lang="en-US" sz="2800" b="1" dirty="0" smtClean="0"/>
              <a:t>Technology</a:t>
            </a:r>
            <a:endParaRPr lang="en-US" sz="2800" b="1" dirty="0"/>
          </a:p>
        </p:txBody>
      </p:sp>
      <p:sp>
        <p:nvSpPr>
          <p:cNvPr id="2050" name="AutoShape 2" descr="Image result for law of the lever"/>
          <p:cNvSpPr>
            <a:spLocks noChangeAspect="1" noChangeArrowheads="1"/>
          </p:cNvSpPr>
          <p:nvPr/>
        </p:nvSpPr>
        <p:spPr bwMode="auto">
          <a:xfrm>
            <a:off x="155575" y="-555625"/>
            <a:ext cx="2686050" cy="1171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law of the lever"/>
          <p:cNvSpPr>
            <a:spLocks noChangeAspect="1" noChangeArrowheads="1"/>
          </p:cNvSpPr>
          <p:nvPr/>
        </p:nvSpPr>
        <p:spPr bwMode="auto">
          <a:xfrm>
            <a:off x="155575" y="-555625"/>
            <a:ext cx="2686050" cy="1171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228600" y="304800"/>
            <a:ext cx="8573187" cy="1932445"/>
            <a:chOff x="228600" y="304800"/>
            <a:chExt cx="8573187" cy="1932445"/>
          </a:xfrm>
        </p:grpSpPr>
        <p:pic>
          <p:nvPicPr>
            <p:cNvPr id="3" name="Picture 4" descr="Related image"/>
            <p:cNvPicPr>
              <a:picLocks noChangeAspect="1" noChangeArrowheads="1"/>
            </p:cNvPicPr>
            <p:nvPr/>
          </p:nvPicPr>
          <p:blipFill>
            <a:blip r:embed="rId2"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7467600" y="304800"/>
              <a:ext cx="1158142" cy="1539240"/>
            </a:xfrm>
            <a:prstGeom prst="teardrop">
              <a:avLst/>
            </a:prstGeom>
            <a:noFill/>
          </p:spPr>
        </p:pic>
        <p:pic>
          <p:nvPicPr>
            <p:cNvPr id="2053" name="Picture 5"/>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28600" y="624780"/>
              <a:ext cx="2825950" cy="1232595"/>
            </a:xfrm>
            <a:prstGeom prst="rect">
              <a:avLst/>
            </a:prstGeom>
            <a:noFill/>
            <a:ln w="9525">
              <a:noFill/>
              <a:miter lim="800000"/>
              <a:headEnd/>
              <a:tailEnd/>
            </a:ln>
            <a:effectLst/>
          </p:spPr>
        </p:pic>
        <p:sp>
          <p:nvSpPr>
            <p:cNvPr id="7" name="TextBox 6"/>
            <p:cNvSpPr txBox="1"/>
            <p:nvPr/>
          </p:nvSpPr>
          <p:spPr>
            <a:xfrm>
              <a:off x="3048000" y="721926"/>
              <a:ext cx="4356908" cy="769441"/>
            </a:xfrm>
            <a:prstGeom prst="rect">
              <a:avLst/>
            </a:prstGeom>
            <a:noFill/>
          </p:spPr>
          <p:txBody>
            <a:bodyPr wrap="square" rtlCol="0">
              <a:spAutoFit/>
            </a:bodyPr>
            <a:lstStyle/>
            <a:p>
              <a:r>
                <a:rPr lang="en-US" sz="2200" dirty="0" smtClean="0">
                  <a:solidFill>
                    <a:srgbClr val="0000CC"/>
                  </a:solidFill>
                </a:rPr>
                <a:t>Archimedes </a:t>
              </a:r>
              <a:r>
                <a:rPr lang="en-US" sz="2200" dirty="0" smtClean="0"/>
                <a:t>discovered the </a:t>
              </a:r>
              <a:r>
                <a:rPr lang="en-US" sz="2200" dirty="0" smtClean="0">
                  <a:solidFill>
                    <a:srgbClr val="C00000"/>
                  </a:solidFill>
                </a:rPr>
                <a:t>law of the lever</a:t>
              </a:r>
              <a:r>
                <a:rPr lang="en-US" sz="2200" dirty="0" smtClean="0"/>
                <a:t> in the 3</a:t>
              </a:r>
              <a:r>
                <a:rPr lang="en-US" sz="2200" baseline="30000" dirty="0" smtClean="0"/>
                <a:t>rd</a:t>
              </a:r>
              <a:r>
                <a:rPr lang="en-US" sz="2200" dirty="0" smtClean="0"/>
                <a:t> c. BCE. </a:t>
              </a:r>
              <a:endParaRPr lang="en-US" sz="2200" dirty="0"/>
            </a:p>
          </p:txBody>
        </p:sp>
        <p:sp>
          <p:nvSpPr>
            <p:cNvPr id="8" name="TextBox 7"/>
            <p:cNvSpPr txBox="1"/>
            <p:nvPr/>
          </p:nvSpPr>
          <p:spPr>
            <a:xfrm>
              <a:off x="457200" y="1806358"/>
              <a:ext cx="8344587" cy="430887"/>
            </a:xfrm>
            <a:prstGeom prst="rect">
              <a:avLst/>
            </a:prstGeom>
            <a:noFill/>
          </p:spPr>
          <p:txBody>
            <a:bodyPr wrap="square" rtlCol="0">
              <a:spAutoFit/>
            </a:bodyPr>
            <a:lstStyle/>
            <a:p>
              <a:r>
                <a:rPr lang="en-US" sz="2200" dirty="0" smtClean="0">
                  <a:solidFill>
                    <a:srgbClr val="0000CC"/>
                  </a:solidFill>
                </a:rPr>
                <a:t>“Give me a place to stand on, and I will move the Earth” - Archimedes</a:t>
              </a:r>
              <a:endParaRPr lang="en-US" sz="2200" dirty="0"/>
            </a:p>
          </p:txBody>
        </p:sp>
      </p:grpSp>
      <p:sp>
        <p:nvSpPr>
          <p:cNvPr id="2055" name="AutoShape 7" descr="Image result for archimedes screw"/>
          <p:cNvSpPr>
            <a:spLocks noChangeAspect="1" noChangeArrowheads="1"/>
          </p:cNvSpPr>
          <p:nvPr/>
        </p:nvSpPr>
        <p:spPr bwMode="auto">
          <a:xfrm>
            <a:off x="155575" y="-974725"/>
            <a:ext cx="2857500" cy="2038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475032" y="2448128"/>
            <a:ext cx="8390429" cy="2809673"/>
            <a:chOff x="475032" y="2448128"/>
            <a:chExt cx="8390429" cy="2809673"/>
          </a:xfrm>
        </p:grpSpPr>
        <p:sp>
          <p:nvSpPr>
            <p:cNvPr id="9" name="TextBox 8"/>
            <p:cNvSpPr txBox="1"/>
            <p:nvPr/>
          </p:nvSpPr>
          <p:spPr>
            <a:xfrm>
              <a:off x="475032" y="2448128"/>
              <a:ext cx="7924800" cy="2800767"/>
            </a:xfrm>
            <a:prstGeom prst="rect">
              <a:avLst/>
            </a:prstGeom>
            <a:noFill/>
          </p:spPr>
          <p:txBody>
            <a:bodyPr wrap="square" rtlCol="0">
              <a:spAutoFit/>
            </a:bodyPr>
            <a:lstStyle/>
            <a:p>
              <a:r>
                <a:rPr lang="en-US" sz="2200" dirty="0" smtClean="0"/>
                <a:t>He put this knowledge to good use in the </a:t>
              </a:r>
              <a:r>
                <a:rPr lang="en-US" sz="2200" dirty="0" smtClean="0">
                  <a:solidFill>
                    <a:srgbClr val="C00000"/>
                  </a:solidFill>
                </a:rPr>
                <a:t>Archimedes screw </a:t>
              </a:r>
              <a:r>
                <a:rPr lang="en-US" sz="2200" dirty="0" smtClean="0"/>
                <a:t>and in                             			the many military engines he used in the 			</a:t>
              </a:r>
              <a:r>
                <a:rPr lang="en-US" sz="2200" dirty="0" smtClean="0">
                  <a:solidFill>
                    <a:srgbClr val="C00000"/>
                  </a:solidFill>
                </a:rPr>
                <a:t>defense of Syracuse </a:t>
              </a:r>
              <a:r>
                <a:rPr lang="en-US" sz="2200" dirty="0" smtClean="0"/>
                <a:t>against the Romans in			213 BCE. </a:t>
              </a:r>
            </a:p>
            <a:p>
              <a:endParaRPr lang="en-US" sz="2200" dirty="0" smtClean="0"/>
            </a:p>
            <a:p>
              <a:r>
                <a:rPr lang="en-US" sz="2200" dirty="0" smtClean="0"/>
                <a:t>			These included a huge lever </a:t>
              </a:r>
            </a:p>
            <a:p>
              <a:r>
                <a:rPr lang="en-US" sz="2200" dirty="0" smtClean="0"/>
                <a:t>called the </a:t>
              </a:r>
              <a:r>
                <a:rPr lang="en-US" sz="2200" dirty="0" smtClean="0">
                  <a:solidFill>
                    <a:srgbClr val="C00000"/>
                  </a:solidFill>
                </a:rPr>
                <a:t>Claw of Archimedes</a:t>
              </a:r>
              <a:r>
                <a:rPr lang="en-US" sz="2200" dirty="0" smtClean="0"/>
                <a:t>, which could catch a </a:t>
              </a:r>
            </a:p>
            <a:p>
              <a:r>
                <a:rPr lang="en-US" sz="2200" dirty="0" smtClean="0"/>
                <a:t>Ship and up-end it, so that it sank. </a:t>
              </a:r>
            </a:p>
          </p:txBody>
        </p:sp>
        <p:pic>
          <p:nvPicPr>
            <p:cNvPr id="2056"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33400" y="2895600"/>
              <a:ext cx="2514600" cy="1702800"/>
            </a:xfrm>
            <a:prstGeom prst="rect">
              <a:avLst/>
            </a:prstGeom>
            <a:noFill/>
            <a:ln w="9525">
              <a:noFill/>
              <a:miter lim="800000"/>
              <a:headEnd/>
              <a:tailEnd/>
            </a:ln>
            <a:effectLst/>
          </p:spPr>
        </p:pic>
        <p:pic>
          <p:nvPicPr>
            <p:cNvPr id="2058" name="Picture 10" descr="https://upload.wikimedia.org/wikipedia/commons/thumb/3/3b/Parigi_griffe.jpg/220px-Parigi_griffe.jpg"/>
            <p:cNvPicPr>
              <a:picLocks noChangeAspect="1" noChangeArrowheads="1"/>
            </p:cNvPicPr>
            <p:nvPr/>
          </p:nvPicPr>
          <p:blipFill>
            <a:blip r:embed="rId5"/>
            <a:srcRect/>
            <a:stretch>
              <a:fillRect/>
            </a:stretch>
          </p:blipFill>
          <p:spPr bwMode="auto">
            <a:xfrm>
              <a:off x="6781800" y="3581400"/>
              <a:ext cx="2083661" cy="1676401"/>
            </a:xfrm>
            <a:prstGeom prst="rect">
              <a:avLst/>
            </a:prstGeom>
            <a:noFill/>
          </p:spPr>
        </p:pic>
      </p:grpSp>
      <p:grpSp>
        <p:nvGrpSpPr>
          <p:cNvPr id="18" name="Group 17"/>
          <p:cNvGrpSpPr/>
          <p:nvPr/>
        </p:nvGrpSpPr>
        <p:grpSpPr>
          <a:xfrm>
            <a:off x="312904" y="5154040"/>
            <a:ext cx="8831096" cy="2194195"/>
            <a:chOff x="312904" y="4838488"/>
            <a:chExt cx="8831096" cy="2105025"/>
          </a:xfrm>
        </p:grpSpPr>
        <p:pic>
          <p:nvPicPr>
            <p:cNvPr id="2061" name="Picture 13"/>
            <p:cNvPicPr>
              <a:picLocks noChangeAspect="1" noChangeArrowheads="1"/>
            </p:cNvPicPr>
            <p:nvPr/>
          </p:nvPicPr>
          <p:blipFill>
            <a:blip r:embed="rId6">
              <a:clrChange>
                <a:clrFrom>
                  <a:srgbClr val="FDFDFD"/>
                </a:clrFrom>
                <a:clrTo>
                  <a:srgbClr val="FDFDFD">
                    <a:alpha val="0"/>
                  </a:srgbClr>
                </a:clrTo>
              </a:clrChange>
            </a:blip>
            <a:srcRect/>
            <a:stretch>
              <a:fillRect/>
            </a:stretch>
          </p:blipFill>
          <p:spPr bwMode="auto">
            <a:xfrm>
              <a:off x="312904" y="4838488"/>
              <a:ext cx="2171700" cy="2105025"/>
            </a:xfrm>
            <a:prstGeom prst="rect">
              <a:avLst/>
            </a:prstGeom>
            <a:noFill/>
            <a:ln w="9525">
              <a:noFill/>
              <a:miter lim="800000"/>
              <a:headEnd/>
              <a:tailEnd/>
            </a:ln>
            <a:effectLst/>
          </p:spPr>
        </p:pic>
        <p:sp>
          <p:nvSpPr>
            <p:cNvPr id="13" name="TextBox 12"/>
            <p:cNvSpPr txBox="1"/>
            <p:nvPr/>
          </p:nvSpPr>
          <p:spPr>
            <a:xfrm>
              <a:off x="2514600" y="5026648"/>
              <a:ext cx="6629400" cy="1446550"/>
            </a:xfrm>
            <a:prstGeom prst="rect">
              <a:avLst/>
            </a:prstGeom>
            <a:noFill/>
          </p:spPr>
          <p:txBody>
            <a:bodyPr wrap="square" rtlCol="0">
              <a:spAutoFit/>
            </a:bodyPr>
            <a:lstStyle/>
            <a:p>
              <a:r>
                <a:rPr lang="en-US" sz="2200" dirty="0" smtClean="0">
                  <a:solidFill>
                    <a:srgbClr val="C00000"/>
                  </a:solidFill>
                </a:rPr>
                <a:t>Archimedes’ Principle </a:t>
              </a:r>
              <a:r>
                <a:rPr lang="en-US" sz="2200" dirty="0" smtClean="0"/>
                <a:t>is the cornerstone of </a:t>
              </a:r>
              <a:r>
                <a:rPr lang="en-US" sz="2200" dirty="0" smtClean="0">
                  <a:solidFill>
                    <a:srgbClr val="C00000"/>
                  </a:solidFill>
                </a:rPr>
                <a:t>hydrostatics</a:t>
              </a:r>
              <a:r>
                <a:rPr lang="en-US" sz="2200" dirty="0" smtClean="0"/>
                <a:t>. The word used by him – </a:t>
              </a:r>
              <a:r>
                <a:rPr lang="en-US" sz="2200" dirty="0" smtClean="0">
                  <a:solidFill>
                    <a:srgbClr val="0000CC"/>
                  </a:solidFill>
                </a:rPr>
                <a:t>Eureka!</a:t>
              </a:r>
              <a:r>
                <a:rPr lang="en-US" sz="2200" dirty="0" smtClean="0"/>
                <a:t>, i.e. I have found it – has become the standard word to describe scientific discovery…</a:t>
              </a:r>
            </a:p>
          </p:txBody>
        </p:sp>
      </p:grpSp>
      <p:sp>
        <p:nvSpPr>
          <p:cNvPr id="2060" name="AutoShape 12" descr="Image result for eureka cartoon"/>
          <p:cNvSpPr>
            <a:spLocks noChangeAspect="1" noChangeArrowheads="1"/>
          </p:cNvSpPr>
          <p:nvPr/>
        </p:nvSpPr>
        <p:spPr bwMode="auto">
          <a:xfrm>
            <a:off x="155575" y="-1608138"/>
            <a:ext cx="3457575"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3200400"/>
            <a:ext cx="8687432" cy="2462213"/>
            <a:chOff x="228600" y="3200400"/>
            <a:chExt cx="8687432" cy="2462213"/>
          </a:xfrm>
        </p:grpSpPr>
        <p:sp>
          <p:nvSpPr>
            <p:cNvPr id="4" name="TextBox 3"/>
            <p:cNvSpPr txBox="1"/>
            <p:nvPr/>
          </p:nvSpPr>
          <p:spPr>
            <a:xfrm>
              <a:off x="228600" y="3200400"/>
              <a:ext cx="6019800" cy="2462213"/>
            </a:xfrm>
            <a:prstGeom prst="rect">
              <a:avLst/>
            </a:prstGeom>
            <a:noFill/>
          </p:spPr>
          <p:txBody>
            <a:bodyPr wrap="square" rtlCol="0">
              <a:spAutoFit/>
            </a:bodyPr>
            <a:lstStyle/>
            <a:p>
              <a:pPr>
                <a:spcAft>
                  <a:spcPts val="1200"/>
                </a:spcAft>
              </a:pPr>
              <a:r>
                <a:rPr lang="en-US" sz="2200" dirty="0" smtClean="0"/>
                <a:t>The</a:t>
              </a:r>
              <a:r>
                <a:rPr lang="en-US" sz="2200" dirty="0" smtClean="0">
                  <a:solidFill>
                    <a:srgbClr val="0000CC"/>
                  </a:solidFill>
                </a:rPr>
                <a:t> </a:t>
              </a:r>
              <a:r>
                <a:rPr lang="en-US" sz="2200" dirty="0" err="1" smtClean="0">
                  <a:solidFill>
                    <a:srgbClr val="0000CC"/>
                  </a:solidFill>
                </a:rPr>
                <a:t>Antikythera</a:t>
              </a:r>
              <a:r>
                <a:rPr lang="en-US" sz="2200" dirty="0" smtClean="0">
                  <a:solidFill>
                    <a:srgbClr val="0000CC"/>
                  </a:solidFill>
                </a:rPr>
                <a:t> Mechanism</a:t>
              </a:r>
              <a:r>
                <a:rPr lang="en-US" sz="2200" dirty="0" smtClean="0"/>
                <a:t>, retrieved from a shipwreck which occurred around 70 BCE, was a highly sophisticated </a:t>
              </a:r>
              <a:r>
                <a:rPr lang="en-US" sz="2200" dirty="0" smtClean="0">
                  <a:solidFill>
                    <a:srgbClr val="C00000"/>
                  </a:solidFill>
                </a:rPr>
                <a:t>mechanical analog computer</a:t>
              </a:r>
              <a:r>
                <a:rPr lang="en-US" sz="2200" dirty="0" smtClean="0"/>
                <a:t> which calculated the positions of the Sun, Moon and stars and predicted eclipses using complicated gears. It may have been made around 200 – 150 BCE, probably in Rhodes.</a:t>
              </a:r>
            </a:p>
          </p:txBody>
        </p:sp>
        <p:pic>
          <p:nvPicPr>
            <p:cNvPr id="5" name="Picture 5"/>
            <p:cNvPicPr>
              <a:picLocks noChangeAspect="1" noChangeArrowheads="1"/>
            </p:cNvPicPr>
            <p:nvPr/>
          </p:nvPicPr>
          <p:blipFill>
            <a:blip r:embed="rId2" cstate="print"/>
            <a:srcRect/>
            <a:stretch>
              <a:fillRect/>
            </a:stretch>
          </p:blipFill>
          <p:spPr bwMode="auto">
            <a:xfrm>
              <a:off x="6248400" y="3200400"/>
              <a:ext cx="2667632" cy="2365002"/>
            </a:xfrm>
            <a:prstGeom prst="rect">
              <a:avLst/>
            </a:prstGeom>
            <a:noFill/>
            <a:ln w="9525">
              <a:noFill/>
              <a:miter lim="800000"/>
              <a:headEnd/>
              <a:tailEnd/>
            </a:ln>
          </p:spPr>
        </p:pic>
      </p:grpSp>
      <p:sp>
        <p:nvSpPr>
          <p:cNvPr id="1026" name="AutoShape 2" descr="Image result for hero steam turbine"/>
          <p:cNvSpPr>
            <a:spLocks noChangeAspect="1" noChangeArrowheads="1"/>
          </p:cNvSpPr>
          <p:nvPr/>
        </p:nvSpPr>
        <p:spPr bwMode="auto">
          <a:xfrm>
            <a:off x="155575" y="-1524000"/>
            <a:ext cx="2095500" cy="3181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04800" y="5791200"/>
            <a:ext cx="8839200" cy="830997"/>
          </a:xfrm>
          <a:prstGeom prst="rect">
            <a:avLst/>
          </a:prstGeom>
        </p:spPr>
        <p:txBody>
          <a:bodyPr wrap="square">
            <a:spAutoFit/>
          </a:bodyPr>
          <a:lstStyle/>
          <a:p>
            <a:r>
              <a:rPr lang="en-US" sz="2400" dirty="0" smtClean="0">
                <a:solidFill>
                  <a:srgbClr val="0000CC"/>
                </a:solidFill>
              </a:rPr>
              <a:t>All this proves that the ancient Greeks were as clever with their hands as with their minds.</a:t>
            </a:r>
          </a:p>
        </p:txBody>
      </p:sp>
      <p:grpSp>
        <p:nvGrpSpPr>
          <p:cNvPr id="17" name="Group 16"/>
          <p:cNvGrpSpPr/>
          <p:nvPr/>
        </p:nvGrpSpPr>
        <p:grpSpPr>
          <a:xfrm>
            <a:off x="203567" y="152400"/>
            <a:ext cx="8736866" cy="2895600"/>
            <a:chOff x="228600" y="152400"/>
            <a:chExt cx="8736866" cy="2895600"/>
          </a:xfrm>
        </p:grpSpPr>
        <p:pic>
          <p:nvPicPr>
            <p:cNvPr id="18" name="Picture 1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81850" y="152400"/>
              <a:ext cx="1783616" cy="2714625"/>
            </a:xfrm>
            <a:prstGeom prst="rect">
              <a:avLst/>
            </a:prstGeom>
            <a:noFill/>
            <a:ln w="9525">
              <a:noFill/>
              <a:miter lim="800000"/>
              <a:headEnd/>
              <a:tailEnd/>
            </a:ln>
            <a:effectLst/>
          </p:spPr>
        </p:pic>
        <p:sp>
          <p:nvSpPr>
            <p:cNvPr id="19" name="Rectangle 18"/>
            <p:cNvSpPr/>
            <p:nvPr/>
          </p:nvSpPr>
          <p:spPr>
            <a:xfrm>
              <a:off x="1524000" y="228600"/>
              <a:ext cx="5715000" cy="11399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solidFill>
                    <a:srgbClr val="0000CC"/>
                  </a:solidFill>
                </a:rPr>
                <a:t>Heron</a:t>
              </a:r>
              <a:r>
                <a:rPr lang="en-US" sz="2200" dirty="0" smtClean="0"/>
                <a:t> of </a:t>
              </a:r>
              <a:r>
                <a:rPr lang="en-US" sz="2200" dirty="0" smtClean="0">
                  <a:solidFill>
                    <a:srgbClr val="0000CC"/>
                  </a:solidFill>
                </a:rPr>
                <a:t>Alexandria</a:t>
              </a:r>
              <a:r>
                <a:rPr lang="en-US" sz="2200" dirty="0" smtClean="0"/>
                <a:t> (c. 10 – c. 70 CE) – known as </a:t>
              </a:r>
              <a:r>
                <a:rPr lang="en-US" sz="2200" dirty="0" smtClean="0">
                  <a:solidFill>
                    <a:srgbClr val="0000CC"/>
                  </a:solidFill>
                </a:rPr>
                <a:t>Hero</a:t>
              </a:r>
              <a:r>
                <a:rPr lang="en-US" sz="2200" dirty="0" smtClean="0"/>
                <a:t> –  invented the </a:t>
              </a:r>
              <a:r>
                <a:rPr lang="en-US" sz="2200" i="1" dirty="0" err="1" smtClean="0"/>
                <a:t>aelopile</a:t>
              </a:r>
              <a:r>
                <a:rPr lang="en-US" sz="2200" dirty="0" smtClean="0"/>
                <a:t>, a basic </a:t>
              </a:r>
              <a:r>
                <a:rPr lang="en-US" sz="2200" dirty="0" smtClean="0">
                  <a:solidFill>
                    <a:srgbClr val="C00000"/>
                  </a:solidFill>
                </a:rPr>
                <a:t>steam engine </a:t>
              </a:r>
              <a:r>
                <a:rPr lang="en-US" sz="2200" dirty="0" smtClean="0"/>
                <a:t>operating on the turbine principle. </a:t>
              </a:r>
              <a:endParaRPr lang="en-US" sz="2200" dirty="0"/>
            </a:p>
          </p:txBody>
        </p:sp>
        <p:sp>
          <p:nvSpPr>
            <p:cNvPr id="20" name="Rectangle 19"/>
            <p:cNvSpPr/>
            <p:nvPr/>
          </p:nvSpPr>
          <p:spPr>
            <a:xfrm>
              <a:off x="228600" y="2256337"/>
              <a:ext cx="7010400" cy="791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smtClean="0"/>
                <a:t>He also invented a </a:t>
              </a:r>
              <a:r>
                <a:rPr lang="en-US" sz="2200" dirty="0" smtClean="0">
                  <a:solidFill>
                    <a:srgbClr val="C00000"/>
                  </a:solidFill>
                </a:rPr>
                <a:t>coin-operated vending machine </a:t>
              </a:r>
              <a:r>
                <a:rPr lang="en-US" sz="2200" dirty="0" smtClean="0"/>
                <a:t>which is the ancestor of the modern device one sees everywhere.  </a:t>
              </a:r>
              <a:endParaRPr lang="en-US" sz="2200" dirty="0"/>
            </a:p>
          </p:txBody>
        </p:sp>
        <p:pic>
          <p:nvPicPr>
            <p:cNvPr id="21" name="Picture 20" descr="Image result for hero of alexandria"/>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228600" y="257264"/>
              <a:ext cx="1205696" cy="1693456"/>
            </a:xfrm>
            <a:prstGeom prst="rect">
              <a:avLst/>
            </a:prstGeom>
            <a:noFill/>
          </p:spPr>
        </p:pic>
      </p:grpSp>
      <p:sp>
        <p:nvSpPr>
          <p:cNvPr id="22" name="Rectangle 21"/>
          <p:cNvSpPr/>
          <p:nvPr/>
        </p:nvSpPr>
        <p:spPr>
          <a:xfrm>
            <a:off x="1524000" y="1371600"/>
            <a:ext cx="5715000" cy="769441"/>
          </a:xfrm>
          <a:prstGeom prst="rect">
            <a:avLst/>
          </a:prstGeom>
        </p:spPr>
        <p:txBody>
          <a:bodyPr wrap="square">
            <a:spAutoFit/>
          </a:bodyPr>
          <a:lstStyle/>
          <a:p>
            <a:r>
              <a:rPr lang="en-US" sz="2200" dirty="0" smtClean="0"/>
              <a:t>He designed the </a:t>
            </a:r>
            <a:r>
              <a:rPr lang="en-US" sz="2200" i="1" dirty="0" err="1" smtClean="0"/>
              <a:t>dioptra</a:t>
            </a:r>
            <a:r>
              <a:rPr lang="en-US" sz="2200" i="1" dirty="0" smtClean="0"/>
              <a:t> </a:t>
            </a:r>
            <a:r>
              <a:rPr lang="en-US" sz="2200" dirty="0" smtClean="0"/>
              <a:t>– a machine for surveying which is essentially </a:t>
            </a:r>
            <a:r>
              <a:rPr lang="en-US" sz="2200" dirty="0" smtClean="0">
                <a:solidFill>
                  <a:srgbClr val="C00000"/>
                </a:solidFill>
              </a:rPr>
              <a:t>the </a:t>
            </a:r>
            <a:r>
              <a:rPr lang="en-US" sz="2200" dirty="0" err="1" smtClean="0">
                <a:solidFill>
                  <a:srgbClr val="C00000"/>
                </a:solidFill>
              </a:rPr>
              <a:t>theodolite</a:t>
            </a:r>
            <a:r>
              <a:rPr lang="en-US" sz="2200" dirty="0" smtClean="0">
                <a:solidFill>
                  <a:srgbClr val="0000CC"/>
                </a:solidFill>
              </a:rPr>
              <a:t>. </a:t>
            </a:r>
            <a:endParaRPr 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763000" cy="1384995"/>
          </a:xfrm>
          <a:prstGeom prst="rect">
            <a:avLst/>
          </a:prstGeom>
          <a:noFill/>
        </p:spPr>
        <p:txBody>
          <a:bodyPr wrap="square" rtlCol="0">
            <a:spAutoFit/>
          </a:bodyPr>
          <a:lstStyle/>
          <a:p>
            <a:r>
              <a:rPr lang="en-US" sz="2800" dirty="0" smtClean="0"/>
              <a:t>Ancient Greeks contributed to many other fields, such as logic, literature and literary criticism, political thought, metaphysics, ethics, and all branches of science. </a:t>
            </a:r>
            <a:endParaRPr lang="en-US" sz="2800" dirty="0"/>
          </a:p>
        </p:txBody>
      </p:sp>
      <p:grpSp>
        <p:nvGrpSpPr>
          <p:cNvPr id="6" name="Group 5"/>
          <p:cNvGrpSpPr/>
          <p:nvPr/>
        </p:nvGrpSpPr>
        <p:grpSpPr>
          <a:xfrm>
            <a:off x="152400" y="1524000"/>
            <a:ext cx="8763000" cy="3467101"/>
            <a:chOff x="152400" y="1524000"/>
            <a:chExt cx="8763000" cy="3467101"/>
          </a:xfrm>
        </p:grpSpPr>
        <p:sp>
          <p:nvSpPr>
            <p:cNvPr id="5" name="TextBox 4"/>
            <p:cNvSpPr txBox="1"/>
            <p:nvPr/>
          </p:nvSpPr>
          <p:spPr>
            <a:xfrm>
              <a:off x="152400" y="1524000"/>
              <a:ext cx="8763000" cy="1384995"/>
            </a:xfrm>
            <a:prstGeom prst="rect">
              <a:avLst/>
            </a:prstGeom>
            <a:noFill/>
          </p:spPr>
          <p:txBody>
            <a:bodyPr wrap="square" rtlCol="0">
              <a:spAutoFit/>
            </a:bodyPr>
            <a:lstStyle/>
            <a:p>
              <a:r>
                <a:rPr lang="en-US" sz="2800" dirty="0" smtClean="0">
                  <a:solidFill>
                    <a:srgbClr val="0000CC"/>
                  </a:solidFill>
                </a:rPr>
                <a:t>The very word ‘philosophy’ is a Greek word, and the first creed of the philosopher and the scientist comes from the timeless teachings of </a:t>
              </a:r>
              <a:r>
                <a:rPr lang="en-US" sz="2800" b="1" dirty="0" smtClean="0">
                  <a:solidFill>
                    <a:srgbClr val="0000CC"/>
                  </a:solidFill>
                </a:rPr>
                <a:t>Socrates…</a:t>
              </a:r>
              <a:endParaRPr lang="en-US" sz="2800" b="1" dirty="0">
                <a:solidFill>
                  <a:srgbClr val="0000CC"/>
                </a:solidFill>
              </a:endParaRPr>
            </a:p>
          </p:txBody>
        </p:sp>
        <p:pic>
          <p:nvPicPr>
            <p:cNvPr id="34818" name="Picture 2" descr="Image result for greek philosopher"/>
            <p:cNvPicPr>
              <a:picLocks noChangeAspect="1" noChangeArrowheads="1"/>
            </p:cNvPicPr>
            <p:nvPr/>
          </p:nvPicPr>
          <p:blipFill>
            <a:blip r:embed="rId2"/>
            <a:srcRect/>
            <a:stretch>
              <a:fillRect/>
            </a:stretch>
          </p:blipFill>
          <p:spPr bwMode="auto">
            <a:xfrm>
              <a:off x="2209800" y="2971800"/>
              <a:ext cx="4343400" cy="2019301"/>
            </a:xfrm>
            <a:prstGeom prst="ellipse">
              <a:avLst/>
            </a:prstGeom>
            <a:noFill/>
          </p:spPr>
        </p:pic>
      </p:grpSp>
      <p:sp>
        <p:nvSpPr>
          <p:cNvPr id="7" name="TextBox 6"/>
          <p:cNvSpPr txBox="1"/>
          <p:nvPr/>
        </p:nvSpPr>
        <p:spPr>
          <a:xfrm>
            <a:off x="228600" y="5181600"/>
            <a:ext cx="8763000" cy="1384995"/>
          </a:xfrm>
          <a:prstGeom prst="rect">
            <a:avLst/>
          </a:prstGeom>
          <a:noFill/>
        </p:spPr>
        <p:txBody>
          <a:bodyPr wrap="square" rtlCol="0">
            <a:spAutoFit/>
          </a:bodyPr>
          <a:lstStyle/>
          <a:p>
            <a:r>
              <a:rPr lang="en-US" sz="2800" dirty="0" smtClean="0">
                <a:solidFill>
                  <a:srgbClr val="C00000"/>
                </a:solidFill>
              </a:rPr>
              <a:t>“True wisdom comes to each of us when we realize how little we understand about life, about ourselves and the world around us.” – </a:t>
            </a:r>
            <a:r>
              <a:rPr lang="en-US" sz="2800" b="1" dirty="0" smtClean="0">
                <a:solidFill>
                  <a:srgbClr val="C00000"/>
                </a:solidFill>
              </a:rPr>
              <a:t>Socrates </a:t>
            </a:r>
            <a:endParaRPr lang="en-US" sz="2800" b="1" dirty="0">
              <a:solidFill>
                <a:srgbClr val="C00000"/>
              </a:solidFill>
            </a:endParaRPr>
          </a:p>
        </p:txBody>
      </p:sp>
      <p:sp>
        <p:nvSpPr>
          <p:cNvPr id="8" name="TextBox 7"/>
          <p:cNvSpPr txBox="1"/>
          <p:nvPr/>
        </p:nvSpPr>
        <p:spPr>
          <a:xfrm>
            <a:off x="6705600" y="6211669"/>
            <a:ext cx="2438400" cy="646331"/>
          </a:xfrm>
          <a:prstGeom prst="rect">
            <a:avLst/>
          </a:prstGeom>
          <a:noFill/>
        </p:spPr>
        <p:txBody>
          <a:bodyPr wrap="square" rtlCol="0">
            <a:spAutoFit/>
          </a:bodyPr>
          <a:lstStyle/>
          <a:p>
            <a:r>
              <a:rPr lang="en-US" sz="3600" dirty="0" smtClean="0">
                <a:latin typeface="Old English Text MT" pitchFamily="66" charset="0"/>
              </a:rPr>
              <a:t>Thank You</a:t>
            </a:r>
            <a:endParaRPr lang="en-US" sz="3600" dirty="0">
              <a:latin typeface="Old English Text MT"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data:image/jpeg;base64,/9j/4AAQSkZJRgABAQAAAQABAAD/2wCEAAkGBxQTEhUTExMUFRUVGRsYFhYYEhUYHBsVHBwXHBsYFxoZHSggGhwoHBQVLTEhJSkrLi4uFx8zODMsNygtLiwBCgoKDg0OGxAQGjIlICQrLS8xLDQsLCwsNCwsLCwsLCwtLCwsLCwsLCwsLCwsLCwsLCwsLCwsLCwsLCwsLCw3LP/AABEIAHgAUQMBIgACEQEDEQH/xAAbAAABBQEBAAAAAAAAAAAAAAAFAAMEBgcCAf/EADgQAAEDAgQEBAQDCAMBAAAAAAECAxEAIQQFEjEGE1FhQXGBkSJCofAUMuEHFVJTYrHB0XKS8Rf/xAAZAQADAQEBAAAAAAAAAAAAAAACAwQFAQD/xAAoEQACAgEEAQMDBQAAAAAAAAAAAQIDEQQSITFBFCJRE5GhFTJSYXH/2gAMAwEAAhEDEQA/AKyyyV2Cb/ftVkwOVMNJC8QrX/SDA8p8fpXvEDP4dsBKYAv5nqT1qmO5mt1Xxmw8KZbqZzWIvC/ISpjHs2LLcbh1IHJUhIOwEJ96lOJUNr1ijua20pgHaasuTccuobSghJ0iNSiSY8qi2PsY2ujQm8QZogw71NULC8Quq+KRBP8ABbymKn4bilOoJc+Hvt9KVJRbwGotLJancXBrpGKHnQlL6XBKFhXka4USKNUJrgXuaCH7rw5WHNAChvFgfMeP0oBxnlyEIKm0RriTsAe3SiTWINTUPyIIkHcGm1321NZeV8AyqhJcdmTfhT9xSrTf3Nhv5KPavKs/Uo/xE+ll8grPF8/DrbEaiPh86yDFIKSUkEEbjvWnMumao/F7xViVdgAPQfrU8Y7Su1LsCDvUlL4A2uO9R1VNyRCOcgLEpnY16TwsiorLwPJzBxQCUgq8pPpa1PpaxJITylknb4TWoZXhUJAhIFvACiqU3rOer54iaHpfmRn7GHxmDAdcSCixkGdJsIPvV4w69aErgjUkGOkiYqYspcSpCoVaCkwbHwI6UCylam3lsLc1CxZkzKd4B8SBa/SaZTblirasIIKbrpKoqRoBrlbNUywxCWDjmUqXJNKl7UFkCJwwrOeMWdOJX3gj2rTVG9U79omF/I4BuCg+lx/c09TbfJ22PBS0nvXjZIUIN5EHvUnAZe46SG06o3uB/em1MKbcAcSUlJEgiIvXW10ISfZpbuPcabShspSoBOpxQkAdhupROwocM+xcq0PrUERq1YZKQJMbFQNWHDYBp8JUqDaR7b0ZTlCNMQCNjbfzPSsmNkY8YNWcM9sADFKcw7siXoAWQNMgkA+NhBqDwzli2XJW22lKSdOlIsVCLqF1esVZYDS4AkgCYHy7X7UTQhKk6JkRI7DevVW4fXk9dFNZGUGnQZptCbD3rpJitGzoz4rkdilXGulU43aV7VULiHA87DLSNwNQ8xeKncupDQqlvAUllGY8IPID2hwSHLCR9PWieehKm3G3FHmJGpsEXAvIk3IEUM4uyo4d8kWSs60EW9B3Bo1l/EfMw2h5AcIBSpWoA6bp9wSPel2J7lNAVy9rgxcG8RJCUtOEhQsk9q0BjMRFiCD9zWEPNlCik7pNFsozKDpclSTsdRCknqlW4pV2kUnuiHXqcLbJFo43zs83lsOkLVAWBYQLi+/pTOX4nHtHmg6xASoaPlEmQT6+9VfBZlyXFL0BZJkFRKj2ud/OpP7/AMQpXNW4ogSIkwAq1qYqWlhIH6qby2aVwdmPNw86grSSnaO8H3+lHQZrMP2d5whpa2nJAdI0qF4V385Fac1vFDbmPB2rD5HNFKndNKk5HAEV2CKZrpJqlnALxlky8S0kt3Ugn4dpBiYPW1VThjCJKnGXUAlJCgCLhW23oK09hE1Ws6w6W8Ykp+dAKiST8UqA+iaBz9jQMIL6qZUuLsmWhwuhPwKuY8Dt7VXBWzPYYLQPKqXnvCwkrbME30xIJ7dKHT6pftkHqNG3mUPsU8/YrskkQB/5361662UkhUg16w9B6yIINWmfjHDJGTgBxBJtInteJrckLBggyIEHt2rB0OALHgJv/mtq4eYUjDNJUIITJHSSSB7GptQvI+lhLmUq9pVLgpygVyr12GfuKHKzNUlMiY2Kbx17iu2nlOGFn2Nj996ZK1IONbYO4oz/AJAQ20tIcWbkpCglIiZE7yRXKsAQNa1FazcqVuf07VM4gyAPsFCQApPxJISDfp6xQrhrGqWjkOgpdQdICpBUImYPr7UDnuhmPjs7WtlmH5LBgXpAr3E4UbeBqM2ytBulUeVTkuSk1FLvgv8A8AOIyJt2ykg/4qs51kDeGfbCkqU054alAg/8h5/StBw4vPWofGmC52Hi4UkFaSDER+k1VRbJPGeCXU1xkuuSrYPg9AcGslTa9lg6VJMSCSJSoe3hWh5eFctIWQpQEEiLxYG3jAFVzgZ4vYXSR+T4b7lMSCR71NwJhIA+WRbsYj6Udl8k8MTVp4y5iyw6TSoP+IPU+9e0v639DfSv5K25hyhZZV4XaV4gdPKpeGdMwoX/AL9xRPPMPIB8U3HcUw03se1j5+Fcm8rJ6l4YRy/Fj8qj5H/dAeLMgdLoxeGMOJBKhqIJIEAptvFTVI6eoqVgMwIsq4Hj4j9KVCbg8oZbSprgj8NcUt4kBBJS6IBB8VAXjvY2o44jsCfK9V3PuE0vq57C+W9YyCdKvbY96E4LjF9ghrFtERYquCRtIGx86Y61P3V/YljY4cSLctuDIEGo+crhh1atNkEQowNtifWmGOJ8K78+k+IUNj0JFpoBxLm34sDDMJWtBPxqSjxBkFJ/hkbmvV1S3coOy5OPHZJ/Z+eVhHHFJUJVbV8xiIHaan5S2dEkzKlH3UTXuEwYbbS2nUQmYKjJKjuT2HhRPDMBKQK9bPc2NohsjyNQaVSdAr2lDt4GyHiJvFoDb6Q26bC8BR6p6HtU3D4Itnlqun5VdunYivaVaGspjVPbHpmPprZSWWc4hlSbi9RgkKuLKFKlUWOMmpGxnqXlp2URPT/INOrxBWCl0NuJNiCkgx0pUqHyFw+0DneH8GrZjSf6HCI7jpRDB5a20DoQlANiBMkf1E717SonKT4bFbYxeUiczhpMmmM5zZrDJ1OKufypH5j5CvaVMprUpYYm62SRU/8A6C3/ACF/9x/qlSpVo+krIvUT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6147" name="AutoShape 4" descr="data:image/jpeg;base64,/9j/4AAQSkZJRgABAQAAAQABAAD/2wCEAAkGBxQTEhUTExMUFRUVGRsYFhYYEhUYHBsVHBwXHBsYFxoZHSggGhwoHBQVLTEhJSkrLi4uFx8zODMsNygtLiwBCgoKDg0OGxAQGjIlICQrLS8xLDQsLCwsNCwsLCwsLCwtLCwsLCwsLCwsLCwsLCwsLCwsLCwsLCwsLCwsLCw3LP/AABEIAHgAUQMBIgACEQEDEQH/xAAbAAABBQEBAAAAAAAAAAAAAAAFAAMEBgcCAf/EADgQAAEDAgQEBAQDCAMBAAAAAAECAxEAIQQFEjEGE1FhQXGBkSJCofAUMuEHFVJTYrHB0XKS8Rf/xAAZAQADAQEBAAAAAAAAAAAAAAACAwQFAQD/xAAoEQACAgEEAQMDBQAAAAAAAAAAAQIDEQQSITFBFCJRE5GhFTJSYXH/2gAMAwEAAhEDEQA/AKyyyV2Cb/ftVkwOVMNJC8QrX/SDA8p8fpXvEDP4dsBKYAv5nqT1qmO5mt1Xxmw8KZbqZzWIvC/ISpjHs2LLcbh1IHJUhIOwEJ96lOJUNr1ijua20pgHaasuTccuobSghJ0iNSiSY8qi2PsY2ujQm8QZogw71NULC8Quq+KRBP8ABbymKn4bilOoJc+Hvt9KVJRbwGotLJancXBrpGKHnQlL6XBKFhXka4USKNUJrgXuaCH7rw5WHNAChvFgfMeP0oBxnlyEIKm0RriTsAe3SiTWINTUPyIIkHcGm1321NZeV8AyqhJcdmTfhT9xSrTf3Nhv5KPavKs/Uo/xE+ll8grPF8/DrbEaiPh86yDFIKSUkEEbjvWnMumao/F7xViVdgAPQfrU8Y7Su1LsCDvUlL4A2uO9R1VNyRCOcgLEpnY16TwsiorLwPJzBxQCUgq8pPpa1PpaxJITylknb4TWoZXhUJAhIFvACiqU3rOer54iaHpfmRn7GHxmDAdcSCixkGdJsIPvV4w69aErgjUkGOkiYqYspcSpCoVaCkwbHwI6UCylam3lsLc1CxZkzKd4B8SBa/SaZTblirasIIKbrpKoqRoBrlbNUywxCWDjmUqXJNKl7UFkCJwwrOeMWdOJX3gj2rTVG9U79omF/I4BuCg+lx/c09TbfJ22PBS0nvXjZIUIN5EHvUnAZe46SG06o3uB/em1MKbcAcSUlJEgiIvXW10ISfZpbuPcabShspSoBOpxQkAdhupROwocM+xcq0PrUERq1YZKQJMbFQNWHDYBp8JUqDaR7b0ZTlCNMQCNjbfzPSsmNkY8YNWcM9sADFKcw7siXoAWQNMgkA+NhBqDwzli2XJW22lKSdOlIsVCLqF1esVZYDS4AkgCYHy7X7UTQhKk6JkRI7DevVW4fXk9dFNZGUGnQZptCbD3rpJitGzoz4rkdilXGulU43aV7VULiHA87DLSNwNQ8xeKncupDQqlvAUllGY8IPID2hwSHLCR9PWieehKm3G3FHmJGpsEXAvIk3IEUM4uyo4d8kWSs60EW9B3Bo1l/EfMw2h5AcIBSpWoA6bp9wSPel2J7lNAVy9rgxcG8RJCUtOEhQsk9q0BjMRFiCD9zWEPNlCik7pNFsozKDpclSTsdRCknqlW4pV2kUnuiHXqcLbJFo43zs83lsOkLVAWBYQLi+/pTOX4nHtHmg6xASoaPlEmQT6+9VfBZlyXFL0BZJkFRKj2ud/OpP7/AMQpXNW4ogSIkwAq1qYqWlhIH6qby2aVwdmPNw86grSSnaO8H3+lHQZrMP2d5whpa2nJAdI0qF4V385Fac1vFDbmPB2rD5HNFKndNKk5HAEV2CKZrpJqlnALxlky8S0kt3Ugn4dpBiYPW1VThjCJKnGXUAlJCgCLhW23oK09hE1Ws6w6W8Ykp+dAKiST8UqA+iaBz9jQMIL6qZUuLsmWhwuhPwKuY8Dt7VXBWzPYYLQPKqXnvCwkrbME30xIJ7dKHT6pftkHqNG3mUPsU8/YrskkQB/5361662UkhUg16w9B6yIINWmfjHDJGTgBxBJtInteJrckLBggyIEHt2rB0OALHgJv/mtq4eYUjDNJUIITJHSSSB7GptQvI+lhLmUq9pVLgpygVyr12GfuKHKzNUlMiY2Kbx17iu2nlOGFn2Nj996ZK1IONbYO4oz/AJAQ20tIcWbkpCglIiZE7yRXKsAQNa1FazcqVuf07VM4gyAPsFCQApPxJISDfp6xQrhrGqWjkOgpdQdICpBUImYPr7UDnuhmPjs7WtlmH5LBgXpAr3E4UbeBqM2ytBulUeVTkuSk1FLvgv8A8AOIyJt2ykg/4qs51kDeGfbCkqU054alAg/8h5/StBw4vPWofGmC52Hi4UkFaSDER+k1VRbJPGeCXU1xkuuSrYPg9AcGslTa9lg6VJMSCSJSoe3hWh5eFctIWQpQEEiLxYG3jAFVzgZ4vYXSR+T4b7lMSCR71NwJhIA+WRbsYj6Udl8k8MTVp4y5iyw6TSoP+IPU+9e0v639DfSv5K25hyhZZV4XaV4gdPKpeGdMwoX/AL9xRPPMPIB8U3HcUw03se1j5+Fcm8rJ6l4YRy/Fj8qj5H/dAeLMgdLoxeGMOJBKhqIJIEAptvFTVI6eoqVgMwIsq4Hj4j9KVCbg8oZbSprgj8NcUt4kBBJS6IBB8VAXjvY2o44jsCfK9V3PuE0vq57C+W9YyCdKvbY96E4LjF9ghrFtERYquCRtIGx86Y61P3V/YljY4cSLctuDIEGo+crhh1atNkEQowNtifWmGOJ8K78+k+IUNj0JFpoBxLm34sDDMJWtBPxqSjxBkFJ/hkbmvV1S3coOy5OPHZJ/Z+eVhHHFJUJVbV8xiIHaan5S2dEkzKlH3UTXuEwYbbS2nUQmYKjJKjuT2HhRPDMBKQK9bPc2NohsjyNQaVSdAr2lDt4GyHiJvFoDb6Q26bC8BR6p6HtU3D4Itnlqun5VdunYivaVaGspjVPbHpmPprZSWWc4hlSbi9RgkKuLKFKlUWOMmpGxnqXlp2URPT/INOrxBWCl0NuJNiCkgx0pUqHyFw+0DneH8GrZjSf6HCI7jpRDB5a20DoQlANiBMkf1E717SonKT4bFbYxeUiczhpMmmM5zZrDJ1OKufypH5j5CvaVMprUpYYm62SRU/8A6C3/ACF/9x/qlSpVo+krIvUT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6148" name="Picture 2" descr="Acharya Kanad">
            <a:hlinkClick r:id="rId2"/>
          </p:cNvPr>
          <p:cNvPicPr>
            <a:picLocks noChangeAspect="1" noChangeArrowheads="1"/>
          </p:cNvPicPr>
          <p:nvPr/>
        </p:nvPicPr>
        <p:blipFill>
          <a:blip r:embed="rId3"/>
          <a:srcRect/>
          <a:stretch>
            <a:fillRect/>
          </a:stretch>
        </p:blipFill>
        <p:spPr bwMode="auto">
          <a:xfrm>
            <a:off x="304800" y="1104900"/>
            <a:ext cx="2209800" cy="3314700"/>
          </a:xfrm>
          <a:prstGeom prst="rect">
            <a:avLst/>
          </a:prstGeom>
          <a:noFill/>
          <a:ln w="9525">
            <a:noFill/>
            <a:miter lim="800000"/>
            <a:headEnd/>
            <a:tailEnd/>
          </a:ln>
        </p:spPr>
      </p:pic>
      <p:sp>
        <p:nvSpPr>
          <p:cNvPr id="6149" name="Rectangle 8"/>
          <p:cNvSpPr>
            <a:spLocks noChangeArrowheads="1"/>
          </p:cNvSpPr>
          <p:nvPr/>
        </p:nvSpPr>
        <p:spPr bwMode="auto">
          <a:xfrm>
            <a:off x="2819400" y="1014948"/>
            <a:ext cx="6019800" cy="3785652"/>
          </a:xfrm>
          <a:prstGeom prst="rect">
            <a:avLst/>
          </a:prstGeom>
          <a:noFill/>
          <a:ln w="9525">
            <a:noFill/>
            <a:miter lim="800000"/>
            <a:headEnd/>
            <a:tailEnd/>
          </a:ln>
        </p:spPr>
        <p:txBody>
          <a:bodyPr anchor="ctr">
            <a:spAutoFit/>
          </a:bodyPr>
          <a:lstStyle/>
          <a:p>
            <a:pPr algn="just"/>
            <a:r>
              <a:rPr lang="en-US" sz="2000" dirty="0">
                <a:solidFill>
                  <a:srgbClr val="002060"/>
                </a:solidFill>
                <a:latin typeface="Arial" charset="0"/>
                <a:ea typeface="Calibri" pitchFamily="34" charset="0"/>
                <a:cs typeface="Arial" charset="0"/>
              </a:rPr>
              <a:t>The first known conception of the atomistic approach to the material world is perhaps found in the works of </a:t>
            </a:r>
            <a:r>
              <a:rPr lang="en-US" sz="2000" dirty="0" err="1">
                <a:solidFill>
                  <a:srgbClr val="002060"/>
                </a:solidFill>
                <a:latin typeface="Arial" charset="0"/>
                <a:ea typeface="Calibri" pitchFamily="34" charset="0"/>
                <a:cs typeface="Arial" charset="0"/>
              </a:rPr>
              <a:t>Maharshi</a:t>
            </a:r>
            <a:r>
              <a:rPr lang="en-US" sz="2000" dirty="0">
                <a:solidFill>
                  <a:srgbClr val="002060"/>
                </a:solidFill>
                <a:latin typeface="Arial" charset="0"/>
                <a:ea typeface="Calibri" pitchFamily="34" charset="0"/>
                <a:cs typeface="Arial" charset="0"/>
              </a:rPr>
              <a:t> </a:t>
            </a:r>
            <a:r>
              <a:rPr lang="en-US" sz="2000" dirty="0" err="1">
                <a:solidFill>
                  <a:srgbClr val="002060"/>
                </a:solidFill>
                <a:latin typeface="Arial" charset="0"/>
                <a:ea typeface="Calibri" pitchFamily="34" charset="0"/>
                <a:cs typeface="Arial" charset="0"/>
              </a:rPr>
              <a:t>Kanad</a:t>
            </a:r>
            <a:r>
              <a:rPr lang="en-US" sz="2000" dirty="0">
                <a:solidFill>
                  <a:srgbClr val="002060"/>
                </a:solidFill>
                <a:latin typeface="Arial" charset="0"/>
                <a:ea typeface="Calibri" pitchFamily="34" charset="0"/>
                <a:cs typeface="Arial" charset="0"/>
              </a:rPr>
              <a:t> (600 BC), who developed the </a:t>
            </a:r>
            <a:r>
              <a:rPr lang="en-US" sz="2000" dirty="0" err="1">
                <a:solidFill>
                  <a:srgbClr val="002060"/>
                </a:solidFill>
                <a:latin typeface="Arial" charset="0"/>
                <a:ea typeface="Calibri" pitchFamily="34" charset="0"/>
                <a:cs typeface="Arial" charset="0"/>
              </a:rPr>
              <a:t>Vaisesika</a:t>
            </a:r>
            <a:r>
              <a:rPr lang="en-US" sz="2000" dirty="0">
                <a:solidFill>
                  <a:srgbClr val="002060"/>
                </a:solidFill>
                <a:latin typeface="Arial" charset="0"/>
                <a:ea typeface="Calibri" pitchFamily="34" charset="0"/>
                <a:cs typeface="Arial" charset="0"/>
              </a:rPr>
              <a:t> philosophy. In this philosophy, the atomistic model of the material world is propounded. However the </a:t>
            </a:r>
            <a:r>
              <a:rPr lang="en-US" sz="2000" dirty="0" err="1">
                <a:solidFill>
                  <a:srgbClr val="002060"/>
                </a:solidFill>
                <a:latin typeface="Arial" charset="0"/>
                <a:ea typeface="Calibri" pitchFamily="34" charset="0"/>
                <a:cs typeface="Arial" charset="0"/>
              </a:rPr>
              <a:t>Vaisesika</a:t>
            </a:r>
            <a:r>
              <a:rPr lang="en-US" sz="2000" dirty="0">
                <a:solidFill>
                  <a:srgbClr val="002060"/>
                </a:solidFill>
                <a:latin typeface="Arial" charset="0"/>
                <a:ea typeface="Calibri" pitchFamily="34" charset="0"/>
                <a:cs typeface="Arial" charset="0"/>
              </a:rPr>
              <a:t> philosophy goes well beyond the material world and it seeks to explore the cognizable material universe in terms of nine elements: air, earth, fire, mind, self, sky, space, time and water. </a:t>
            </a:r>
            <a:r>
              <a:rPr lang="en-US" sz="2000" dirty="0" err="1">
                <a:solidFill>
                  <a:srgbClr val="002060"/>
                </a:solidFill>
                <a:latin typeface="Arial" charset="0"/>
                <a:ea typeface="Calibri" pitchFamily="34" charset="0"/>
                <a:cs typeface="Arial" charset="0"/>
              </a:rPr>
              <a:t>Maharshi</a:t>
            </a:r>
            <a:r>
              <a:rPr lang="en-US" sz="2000" dirty="0">
                <a:solidFill>
                  <a:srgbClr val="002060"/>
                </a:solidFill>
                <a:latin typeface="Arial" charset="0"/>
                <a:ea typeface="Calibri" pitchFamily="34" charset="0"/>
                <a:cs typeface="Arial" charset="0"/>
              </a:rPr>
              <a:t> </a:t>
            </a:r>
            <a:r>
              <a:rPr lang="en-US" sz="2000" dirty="0" err="1">
                <a:solidFill>
                  <a:srgbClr val="002060"/>
                </a:solidFill>
                <a:latin typeface="Arial" charset="0"/>
                <a:ea typeface="Calibri" pitchFamily="34" charset="0"/>
                <a:cs typeface="Arial" charset="0"/>
              </a:rPr>
              <a:t>Kanad’s</a:t>
            </a:r>
            <a:r>
              <a:rPr lang="en-US" sz="2000" dirty="0">
                <a:solidFill>
                  <a:srgbClr val="002060"/>
                </a:solidFill>
                <a:latin typeface="Arial" charset="0"/>
                <a:ea typeface="Calibri" pitchFamily="34" charset="0"/>
                <a:cs typeface="Arial" charset="0"/>
              </a:rPr>
              <a:t> contributions to scientific analysis of the universe are extensive. </a:t>
            </a:r>
            <a:endParaRPr lang="en-US" dirty="0">
              <a:latin typeface="Arial" charset="0"/>
              <a:ea typeface="Calibri" pitchFamily="34" charset="0"/>
              <a:cs typeface="Arial" charset="0"/>
            </a:endParaRPr>
          </a:p>
        </p:txBody>
      </p:sp>
      <p:sp>
        <p:nvSpPr>
          <p:cNvPr id="6150" name="Rectangle 14"/>
          <p:cNvSpPr>
            <a:spLocks noChangeArrowheads="1"/>
          </p:cNvSpPr>
          <p:nvPr/>
        </p:nvSpPr>
        <p:spPr bwMode="auto">
          <a:xfrm>
            <a:off x="2819400" y="152400"/>
            <a:ext cx="4876800" cy="800100"/>
          </a:xfrm>
          <a:prstGeom prst="rect">
            <a:avLst/>
          </a:prstGeom>
          <a:noFill/>
          <a:ln w="9525">
            <a:noFill/>
            <a:miter lim="800000"/>
            <a:headEnd/>
            <a:tailEnd/>
          </a:ln>
        </p:spPr>
        <p:txBody>
          <a:bodyPr>
            <a:spAutoFit/>
          </a:bodyPr>
          <a:lstStyle/>
          <a:p>
            <a:pPr algn="ctr"/>
            <a:r>
              <a:rPr lang="en-US" sz="2800" b="1" dirty="0" err="1">
                <a:solidFill>
                  <a:srgbClr val="002060"/>
                </a:solidFill>
                <a:latin typeface="Bookman Old Style" pitchFamily="18" charset="0"/>
                <a:ea typeface="Calibri" pitchFamily="34" charset="0"/>
                <a:cs typeface="Mangal" pitchFamily="18" charset="0"/>
              </a:rPr>
              <a:t>Maharshi</a:t>
            </a:r>
            <a:r>
              <a:rPr lang="en-US" sz="2800" b="1" dirty="0">
                <a:solidFill>
                  <a:srgbClr val="002060"/>
                </a:solidFill>
                <a:latin typeface="Bookman Old Style" pitchFamily="18" charset="0"/>
                <a:ea typeface="Calibri" pitchFamily="34" charset="0"/>
                <a:cs typeface="Mangal" pitchFamily="18" charset="0"/>
              </a:rPr>
              <a:t> </a:t>
            </a:r>
            <a:r>
              <a:rPr lang="en-US" sz="2800" b="1" dirty="0" err="1">
                <a:solidFill>
                  <a:srgbClr val="002060"/>
                </a:solidFill>
                <a:latin typeface="Bookman Old Style" pitchFamily="18" charset="0"/>
                <a:ea typeface="Calibri" pitchFamily="34" charset="0"/>
                <a:cs typeface="Mangal" pitchFamily="18" charset="0"/>
              </a:rPr>
              <a:t>Kanad</a:t>
            </a:r>
            <a:r>
              <a:rPr lang="en-US" sz="2800" b="1" dirty="0">
                <a:solidFill>
                  <a:srgbClr val="002060"/>
                </a:solidFill>
                <a:latin typeface="Bookman Old Style" pitchFamily="18" charset="0"/>
                <a:ea typeface="Calibri" pitchFamily="34" charset="0"/>
                <a:cs typeface="Mangal" pitchFamily="18" charset="0"/>
              </a:rPr>
              <a:t> (600 BC)</a:t>
            </a:r>
          </a:p>
          <a:p>
            <a:pPr algn="ctr"/>
            <a:endParaRPr lang="en-US" b="1" dirty="0">
              <a:ea typeface="Calibri" pitchFamily="34" charset="0"/>
              <a:cs typeface="Mangal"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09" y="4495800"/>
            <a:ext cx="2224391" cy="2295728"/>
          </a:xfrm>
          <a:prstGeom prst="rect">
            <a:avLst/>
          </a:prstGeom>
        </p:spPr>
      </p:pic>
      <p:sp>
        <p:nvSpPr>
          <p:cNvPr id="4" name="TextBox 3"/>
          <p:cNvSpPr txBox="1"/>
          <p:nvPr/>
        </p:nvSpPr>
        <p:spPr>
          <a:xfrm>
            <a:off x="3810000" y="4964668"/>
            <a:ext cx="2362200" cy="369332"/>
          </a:xfrm>
          <a:prstGeom prst="rect">
            <a:avLst/>
          </a:prstGeom>
          <a:noFill/>
        </p:spPr>
        <p:txBody>
          <a:bodyPr wrap="square" rtlCol="0">
            <a:spAutoFit/>
          </a:bodyPr>
          <a:lstStyle/>
          <a:p>
            <a:endParaRPr lang="en-US" dirty="0"/>
          </a:p>
        </p:txBody>
      </p:sp>
      <p:sp>
        <p:nvSpPr>
          <p:cNvPr id="10" name="TextBox 9"/>
          <p:cNvSpPr txBox="1"/>
          <p:nvPr/>
        </p:nvSpPr>
        <p:spPr>
          <a:xfrm>
            <a:off x="2743200" y="4800600"/>
            <a:ext cx="6019800" cy="1938992"/>
          </a:xfrm>
          <a:prstGeom prst="rect">
            <a:avLst/>
          </a:prstGeom>
          <a:noFill/>
        </p:spPr>
        <p:txBody>
          <a:bodyPr wrap="square" rtlCol="0">
            <a:spAutoFit/>
          </a:bodyPr>
          <a:lstStyle/>
          <a:p>
            <a:r>
              <a:rPr lang="en-US" sz="2000" b="1" dirty="0" err="1" smtClean="0">
                <a:solidFill>
                  <a:srgbClr val="C00000"/>
                </a:solidFill>
                <a:latin typeface="Arial" panose="020B0604020202020204" pitchFamily="34" charset="0"/>
                <a:cs typeface="Arial" panose="020B0604020202020204" pitchFamily="34" charset="0"/>
              </a:rPr>
              <a:t>Varahamihir</a:t>
            </a:r>
            <a:r>
              <a:rPr lang="en-US" sz="2000" b="1" dirty="0" smtClean="0">
                <a:solidFill>
                  <a:srgbClr val="C00000"/>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(499-587 BCE) – Eminent Astrologer and </a:t>
            </a:r>
            <a:r>
              <a:rPr lang="en-US" sz="2000" b="1" dirty="0" smtClean="0">
                <a:solidFill>
                  <a:srgbClr val="C00000"/>
                </a:solidFill>
                <a:latin typeface="Arial" panose="020B0604020202020204" pitchFamily="34" charset="0"/>
                <a:cs typeface="Arial" panose="020B0604020202020204" pitchFamily="34" charset="0"/>
              </a:rPr>
              <a:t>Astronomer: </a:t>
            </a:r>
            <a:r>
              <a:rPr lang="en-US" sz="2000" dirty="0" err="1">
                <a:latin typeface="Arial" panose="020B0604020202020204" pitchFamily="34" charset="0"/>
                <a:cs typeface="Arial" panose="020B0604020202020204" pitchFamily="34" charset="0"/>
              </a:rPr>
              <a:t>Varahamihir</a:t>
            </a:r>
            <a:r>
              <a:rPr lang="en-US" sz="2000" dirty="0">
                <a:latin typeface="Arial" panose="020B0604020202020204" pitchFamily="34" charset="0"/>
                <a:cs typeface="Arial" panose="020B0604020202020204" pitchFamily="34" charset="0"/>
              </a:rPr>
              <a:t>’ s book “</a:t>
            </a:r>
            <a:r>
              <a:rPr lang="en-US" sz="2000" dirty="0" err="1">
                <a:latin typeface="Arial" panose="020B0604020202020204" pitchFamily="34" charset="0"/>
                <a:cs typeface="Arial" panose="020B0604020202020204" pitchFamily="34" charset="0"/>
              </a:rPr>
              <a:t>panchsiddhant</a:t>
            </a:r>
            <a:r>
              <a:rPr lang="en-US" sz="2000" dirty="0">
                <a:latin typeface="Arial" panose="020B0604020202020204" pitchFamily="34" charset="0"/>
                <a:cs typeface="Arial" panose="020B0604020202020204" pitchFamily="34" charset="0"/>
              </a:rPr>
              <a:t>” holds a prominent place in the realm of astronomy. He </a:t>
            </a:r>
            <a:r>
              <a:rPr lang="en-US" sz="2000" dirty="0" smtClean="0">
                <a:latin typeface="Arial" panose="020B0604020202020204" pitchFamily="34" charset="0"/>
                <a:cs typeface="Arial" panose="020B0604020202020204" pitchFamily="34" charset="0"/>
              </a:rPr>
              <a:t>noted </a:t>
            </a:r>
            <a:r>
              <a:rPr lang="en-US" sz="2000" dirty="0">
                <a:latin typeface="Arial" panose="020B0604020202020204" pitchFamily="34" charset="0"/>
                <a:cs typeface="Arial" panose="020B0604020202020204" pitchFamily="34" charset="0"/>
              </a:rPr>
              <a:t>that the moon and planets are lustrous not because of their own light but due to sunlight.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22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2327275" y="0"/>
            <a:ext cx="4530725" cy="523875"/>
          </a:xfrm>
          <a:prstGeom prst="rect">
            <a:avLst/>
          </a:prstGeom>
          <a:noFill/>
          <a:ln w="9525">
            <a:noFill/>
            <a:miter lim="800000"/>
            <a:headEnd/>
            <a:tailEnd/>
          </a:ln>
        </p:spPr>
        <p:txBody>
          <a:bodyPr wrap="none">
            <a:spAutoFit/>
          </a:bodyPr>
          <a:lstStyle/>
          <a:p>
            <a:r>
              <a:rPr lang="en-US" sz="2800" b="1" dirty="0" err="1">
                <a:solidFill>
                  <a:srgbClr val="000066"/>
                </a:solidFill>
                <a:latin typeface="Arial" charset="0"/>
                <a:cs typeface="Arial" charset="0"/>
              </a:rPr>
              <a:t>Aryabhatta</a:t>
            </a:r>
            <a:r>
              <a:rPr lang="en-US" sz="2800" b="1" dirty="0">
                <a:solidFill>
                  <a:srgbClr val="000066"/>
                </a:solidFill>
                <a:latin typeface="Arial" charset="0"/>
                <a:cs typeface="Arial" charset="0"/>
              </a:rPr>
              <a:t> (476-550 A.D.)</a:t>
            </a:r>
          </a:p>
        </p:txBody>
      </p:sp>
      <p:sp>
        <p:nvSpPr>
          <p:cNvPr id="7171" name="Rectangle 7"/>
          <p:cNvSpPr>
            <a:spLocks noChangeArrowheads="1"/>
          </p:cNvSpPr>
          <p:nvPr/>
        </p:nvSpPr>
        <p:spPr bwMode="auto">
          <a:xfrm>
            <a:off x="2209800" y="616089"/>
            <a:ext cx="6781800" cy="6247864"/>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sz="2000" dirty="0">
                <a:solidFill>
                  <a:srgbClr val="002060"/>
                </a:solidFill>
                <a:latin typeface="Arial" charset="0"/>
                <a:cs typeface="Arial" charset="0"/>
              </a:rPr>
              <a:t>One of the world’s greatest mathematician-astronomer, was born in </a:t>
            </a:r>
            <a:r>
              <a:rPr lang="en-US" sz="2000" dirty="0" err="1">
                <a:solidFill>
                  <a:srgbClr val="002060"/>
                </a:solidFill>
                <a:latin typeface="Arial" charset="0"/>
                <a:cs typeface="Arial" charset="0"/>
              </a:rPr>
              <a:t>Patliputra</a:t>
            </a:r>
            <a:r>
              <a:rPr lang="en-US" sz="2000" dirty="0">
                <a:solidFill>
                  <a:srgbClr val="002060"/>
                </a:solidFill>
                <a:latin typeface="Arial" charset="0"/>
                <a:cs typeface="Arial" charset="0"/>
              </a:rPr>
              <a:t> in Magadha (now  Patna in Bihar) </a:t>
            </a:r>
          </a:p>
          <a:p>
            <a:pPr marL="342900" indent="-342900">
              <a:buFont typeface="Arial" panose="020B0604020202020204" pitchFamily="34" charset="0"/>
              <a:buChar char="•"/>
            </a:pPr>
            <a:r>
              <a:rPr lang="en-US" sz="2000" dirty="0">
                <a:solidFill>
                  <a:srgbClr val="002060"/>
                </a:solidFill>
                <a:latin typeface="Arial" charset="0"/>
                <a:cs typeface="Arial" charset="0"/>
              </a:rPr>
              <a:t>Wrote his famous treatise the "</a:t>
            </a:r>
            <a:r>
              <a:rPr lang="en-US" sz="2000" dirty="0" err="1">
                <a:solidFill>
                  <a:srgbClr val="002060"/>
                </a:solidFill>
                <a:latin typeface="Arial" charset="0"/>
                <a:cs typeface="Arial" charset="0"/>
              </a:rPr>
              <a:t>Aryabhatta-siddhanta</a:t>
            </a:r>
            <a:r>
              <a:rPr lang="en-US" sz="2000" dirty="0">
                <a:solidFill>
                  <a:srgbClr val="002060"/>
                </a:solidFill>
                <a:latin typeface="Arial" charset="0"/>
                <a:cs typeface="Arial" charset="0"/>
              </a:rPr>
              <a:t>" but more famously the "</a:t>
            </a:r>
            <a:r>
              <a:rPr lang="en-US" sz="2000" dirty="0" err="1">
                <a:solidFill>
                  <a:srgbClr val="002060"/>
                </a:solidFill>
                <a:latin typeface="Arial" charset="0"/>
                <a:cs typeface="Arial" charset="0"/>
              </a:rPr>
              <a:t>Aryabhatiya</a:t>
            </a:r>
            <a:r>
              <a:rPr lang="en-US" sz="2000" dirty="0">
                <a:solidFill>
                  <a:srgbClr val="002060"/>
                </a:solidFill>
                <a:latin typeface="Arial" charset="0"/>
                <a:cs typeface="Arial" charset="0"/>
              </a:rPr>
              <a:t>".  </a:t>
            </a:r>
          </a:p>
          <a:p>
            <a:pPr marL="342900" indent="-342900">
              <a:buFont typeface="Arial" panose="020B0604020202020204" pitchFamily="34" charset="0"/>
              <a:buChar char="•"/>
            </a:pPr>
            <a:r>
              <a:rPr lang="en-US" sz="2000" b="1" dirty="0">
                <a:solidFill>
                  <a:srgbClr val="002060"/>
                </a:solidFill>
                <a:latin typeface="Arial" charset="0"/>
                <a:cs typeface="Arial" charset="0"/>
              </a:rPr>
              <a:t>Became immortal for his greatest discovery of ‘ZERO’</a:t>
            </a:r>
            <a:r>
              <a:rPr lang="en-US" sz="2000" dirty="0">
                <a:solidFill>
                  <a:srgbClr val="002060"/>
                </a:solidFill>
                <a:latin typeface="Arial" charset="0"/>
                <a:cs typeface="Arial" charset="0"/>
              </a:rPr>
              <a:t>.</a:t>
            </a:r>
          </a:p>
          <a:p>
            <a:pPr marL="342900" indent="-342900">
              <a:buFont typeface="Arial" panose="020B0604020202020204" pitchFamily="34" charset="0"/>
              <a:buChar char="•"/>
            </a:pPr>
            <a:r>
              <a:rPr lang="en-US" sz="2000" dirty="0" err="1">
                <a:solidFill>
                  <a:srgbClr val="002060"/>
                </a:solidFill>
                <a:latin typeface="Arial" charset="0"/>
                <a:cs typeface="Arial" charset="0"/>
              </a:rPr>
              <a:t>Aryabhatta</a:t>
            </a:r>
            <a:r>
              <a:rPr lang="en-US" sz="2000" dirty="0">
                <a:solidFill>
                  <a:srgbClr val="002060"/>
                </a:solidFill>
                <a:latin typeface="Arial" charset="0"/>
                <a:cs typeface="Arial" charset="0"/>
              </a:rPr>
              <a:t> was an author of at least three astronomical texts and wrote some free stanzas as well.  </a:t>
            </a:r>
            <a:r>
              <a:rPr lang="en-US" sz="2000" b="1" dirty="0">
                <a:solidFill>
                  <a:srgbClr val="002060"/>
                </a:solidFill>
                <a:latin typeface="Arial" charset="0"/>
                <a:cs typeface="Arial" charset="0"/>
              </a:rPr>
              <a:t>He calculated 3.1416 close to the actual value Pi (3.14159)</a:t>
            </a:r>
            <a:r>
              <a:rPr lang="en-US" sz="2000" dirty="0">
                <a:solidFill>
                  <a:srgbClr val="002060"/>
                </a:solidFill>
                <a:latin typeface="Arial" charset="0"/>
                <a:cs typeface="Arial" charset="0"/>
              </a:rPr>
              <a:t>. </a:t>
            </a:r>
          </a:p>
          <a:p>
            <a:pPr marL="342900" indent="-342900">
              <a:buFont typeface="Arial" panose="020B0604020202020204" pitchFamily="34" charset="0"/>
              <a:buChar char="•"/>
            </a:pPr>
            <a:r>
              <a:rPr lang="en-US" sz="2000" dirty="0">
                <a:latin typeface="Arial" charset="0"/>
                <a:cs typeface="Arial" charset="0"/>
              </a:rPr>
              <a:t>ZERO: The Indian scholar PINGALA (circa 5th-2nd century BC) first attempted to define zero</a:t>
            </a:r>
          </a:p>
          <a:p>
            <a:pPr marL="342900" indent="-342900">
              <a:buFont typeface="Arial" panose="020B0604020202020204" pitchFamily="34" charset="0"/>
              <a:buChar char="•"/>
            </a:pPr>
            <a:r>
              <a:rPr lang="en-US" sz="2000" dirty="0">
                <a:latin typeface="Arial" charset="0"/>
                <a:cs typeface="Arial" charset="0"/>
              </a:rPr>
              <a:t>In 498 AD, ARYABHATTA stated that "</a:t>
            </a:r>
            <a:r>
              <a:rPr lang="en-US" sz="2000" dirty="0" err="1">
                <a:latin typeface="Arial" charset="0"/>
                <a:cs typeface="Arial" charset="0"/>
              </a:rPr>
              <a:t>sthānāt</a:t>
            </a:r>
            <a:r>
              <a:rPr lang="en-US" sz="2000" dirty="0">
                <a:latin typeface="Arial" charset="0"/>
                <a:cs typeface="Arial" charset="0"/>
              </a:rPr>
              <a:t> </a:t>
            </a:r>
            <a:r>
              <a:rPr lang="en-US" sz="2000" dirty="0" err="1">
                <a:latin typeface="Arial" charset="0"/>
                <a:cs typeface="Arial" charset="0"/>
              </a:rPr>
              <a:t>sthānaṁ</a:t>
            </a:r>
            <a:r>
              <a:rPr lang="en-US" sz="2000" dirty="0">
                <a:latin typeface="Arial" charset="0"/>
                <a:cs typeface="Arial" charset="0"/>
              </a:rPr>
              <a:t> </a:t>
            </a:r>
            <a:r>
              <a:rPr lang="en-US" sz="2000" dirty="0" err="1">
                <a:latin typeface="Arial" charset="0"/>
                <a:cs typeface="Arial" charset="0"/>
              </a:rPr>
              <a:t>daśaguņaṁ</a:t>
            </a:r>
            <a:r>
              <a:rPr lang="en-US" sz="2000" dirty="0">
                <a:latin typeface="Arial" charset="0"/>
                <a:cs typeface="Arial" charset="0"/>
              </a:rPr>
              <a:t> </a:t>
            </a:r>
            <a:r>
              <a:rPr lang="en-US" sz="2000" dirty="0" err="1">
                <a:latin typeface="Arial" charset="0"/>
                <a:cs typeface="Arial" charset="0"/>
              </a:rPr>
              <a:t>syāt</a:t>
            </a:r>
            <a:r>
              <a:rPr lang="en-US" sz="2000" dirty="0">
                <a:latin typeface="Arial" charset="0"/>
                <a:cs typeface="Arial" charset="0"/>
              </a:rPr>
              <a:t>" (literally, "place to place in ten times in value"), i.e. "from place to place each is ten times the preceding" which is the origin of the modern decimal-based place value notation.</a:t>
            </a:r>
          </a:p>
          <a:p>
            <a:pPr marL="342900" indent="-342900">
              <a:buFont typeface="Arial" panose="020B0604020202020204" pitchFamily="34" charset="0"/>
              <a:buChar char="•"/>
            </a:pPr>
            <a:r>
              <a:rPr lang="en-US" sz="2000" b="1" u="sng" dirty="0">
                <a:latin typeface="Arial" charset="0"/>
                <a:cs typeface="Arial" charset="0"/>
              </a:rPr>
              <a:t>BRAHMAGUPTA</a:t>
            </a:r>
            <a:r>
              <a:rPr lang="en-US" sz="2000" dirty="0">
                <a:latin typeface="Arial" charset="0"/>
                <a:cs typeface="Arial" charset="0"/>
              </a:rPr>
              <a:t> (attempt to divide with </a:t>
            </a:r>
            <a:r>
              <a:rPr lang="en-US" sz="2000" dirty="0" smtClean="0">
                <a:latin typeface="Arial" charset="0"/>
                <a:cs typeface="Arial" charset="0"/>
              </a:rPr>
              <a:t>zero, </a:t>
            </a:r>
            <a:r>
              <a:rPr lang="en-US" sz="2000" smtClean="0">
                <a:latin typeface="Arial" charset="0"/>
                <a:cs typeface="Arial" charset="0"/>
              </a:rPr>
              <a:t>discovery of negative numbers, </a:t>
            </a:r>
            <a:r>
              <a:rPr lang="en-US" sz="2000" dirty="0" smtClean="0">
                <a:latin typeface="Arial" charset="0"/>
                <a:cs typeface="Arial" charset="0"/>
              </a:rPr>
              <a:t>598-668 AD)</a:t>
            </a:r>
            <a:endParaRPr lang="en-US" sz="2000" dirty="0">
              <a:latin typeface="Arial" charset="0"/>
              <a:cs typeface="Arial" charset="0"/>
            </a:endParaRPr>
          </a:p>
        </p:txBody>
      </p:sp>
      <p:pic>
        <p:nvPicPr>
          <p:cNvPr id="7172" name="Picture 5" descr="Zero"/>
          <p:cNvPicPr>
            <a:picLocks noChangeAspect="1" noChangeArrowheads="1"/>
          </p:cNvPicPr>
          <p:nvPr/>
        </p:nvPicPr>
        <p:blipFill>
          <a:blip r:embed="rId2"/>
          <a:srcRect/>
          <a:stretch>
            <a:fillRect/>
          </a:stretch>
        </p:blipFill>
        <p:spPr bwMode="auto">
          <a:xfrm>
            <a:off x="228600" y="609600"/>
            <a:ext cx="1901825" cy="2095500"/>
          </a:xfrm>
          <a:prstGeom prst="rect">
            <a:avLst/>
          </a:prstGeom>
          <a:noFill/>
          <a:ln w="9525">
            <a:noFill/>
            <a:miter lim="800000"/>
            <a:headEnd/>
            <a:tailEnd/>
          </a:ln>
        </p:spPr>
      </p:pic>
      <p:sp>
        <p:nvSpPr>
          <p:cNvPr id="5" name="TextBox 4"/>
          <p:cNvSpPr txBox="1"/>
          <p:nvPr/>
        </p:nvSpPr>
        <p:spPr>
          <a:xfrm>
            <a:off x="152400" y="3352800"/>
            <a:ext cx="1921167" cy="646331"/>
          </a:xfrm>
          <a:prstGeom prst="rect">
            <a:avLst/>
          </a:prstGeom>
          <a:noFill/>
        </p:spPr>
        <p:txBody>
          <a:bodyPr wrap="none" rtlCol="0">
            <a:spAutoFit/>
          </a:bodyPr>
          <a:lstStyle/>
          <a:p>
            <a:r>
              <a:rPr lang="en-US" dirty="0" smtClean="0"/>
              <a:t>Glimpses of Indian</a:t>
            </a:r>
          </a:p>
          <a:p>
            <a:r>
              <a:rPr lang="en-US" dirty="0" smtClean="0"/>
              <a:t>Civilization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855723"/>
            <a:ext cx="2004646" cy="1849877"/>
          </a:xfrm>
          <a:prstGeom prst="rect">
            <a:avLst/>
          </a:prstGeom>
        </p:spPr>
      </p:pic>
    </p:spTree>
    <p:extLst>
      <p:ext uri="{BB962C8B-B14F-4D97-AF65-F5344CB8AC3E}">
        <p14:creationId xmlns:p14="http://schemas.microsoft.com/office/powerpoint/2010/main" val="1267924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685801" y="848152"/>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400" b="1" dirty="0"/>
              <a:t>1841 - 1950 : 12 Indians were elected  </a:t>
            </a:r>
            <a:r>
              <a:rPr lang="en-US" altLang="en-US" sz="2400" b="1" dirty="0">
                <a:solidFill>
                  <a:srgbClr val="CC3300"/>
                </a:solidFill>
              </a:rPr>
              <a:t>Fellow of the Royal Society of London</a:t>
            </a:r>
            <a:r>
              <a:rPr lang="en-US" altLang="en-US" sz="2400" b="1" dirty="0"/>
              <a:t>.</a:t>
            </a:r>
          </a:p>
        </p:txBody>
      </p:sp>
      <p:sp>
        <p:nvSpPr>
          <p:cNvPr id="56325" name="Text Box 5"/>
          <p:cNvSpPr txBox="1">
            <a:spLocks noChangeArrowheads="1"/>
          </p:cNvSpPr>
          <p:nvPr/>
        </p:nvSpPr>
        <p:spPr bwMode="auto">
          <a:xfrm>
            <a:off x="584200" y="1846263"/>
            <a:ext cx="4068763" cy="25776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900" dirty="0">
                <a:solidFill>
                  <a:srgbClr val="0000CC"/>
                </a:solidFill>
              </a:rPr>
              <a:t>A. </a:t>
            </a:r>
            <a:r>
              <a:rPr lang="en-US" altLang="en-US" sz="1900" dirty="0" err="1">
                <a:solidFill>
                  <a:srgbClr val="0000CC"/>
                </a:solidFill>
              </a:rPr>
              <a:t>Cursetjee</a:t>
            </a:r>
            <a:r>
              <a:rPr lang="en-US" altLang="en-US" sz="1900" dirty="0">
                <a:solidFill>
                  <a:srgbClr val="0000CC"/>
                </a:solidFill>
              </a:rPr>
              <a:t>, </a:t>
            </a:r>
            <a:r>
              <a:rPr lang="en-US" altLang="en-US" sz="1900" i="1" dirty="0">
                <a:solidFill>
                  <a:srgbClr val="0000CC"/>
                </a:solidFill>
              </a:rPr>
              <a:t>Engineer &amp; Shipbuilder</a:t>
            </a:r>
          </a:p>
          <a:p>
            <a:pPr>
              <a:spcBef>
                <a:spcPct val="50000"/>
              </a:spcBef>
            </a:pPr>
            <a:r>
              <a:rPr lang="en-US" altLang="en-US" sz="1900" b="1" dirty="0"/>
              <a:t>S. Ramanujan, </a:t>
            </a:r>
            <a:r>
              <a:rPr lang="en-US" altLang="en-US" sz="1900" b="1" i="1" dirty="0"/>
              <a:t>Mathematician</a:t>
            </a:r>
          </a:p>
          <a:p>
            <a:pPr>
              <a:spcBef>
                <a:spcPct val="50000"/>
              </a:spcBef>
            </a:pPr>
            <a:r>
              <a:rPr lang="en-US" altLang="en-US" sz="1900" b="1" dirty="0"/>
              <a:t>Sir J. C. Bose, </a:t>
            </a:r>
            <a:r>
              <a:rPr lang="en-US" altLang="en-US" sz="1900" b="1" i="1" dirty="0"/>
              <a:t>Bio-physicist</a:t>
            </a:r>
          </a:p>
          <a:p>
            <a:pPr>
              <a:spcBef>
                <a:spcPct val="50000"/>
              </a:spcBef>
            </a:pPr>
            <a:r>
              <a:rPr lang="en-US" altLang="en-US" sz="1900" b="1" dirty="0"/>
              <a:t>Sir C. V. Raman, </a:t>
            </a:r>
            <a:r>
              <a:rPr lang="en-US" altLang="en-US" sz="1900" b="1" i="1" dirty="0"/>
              <a:t>Physicist</a:t>
            </a:r>
          </a:p>
          <a:p>
            <a:pPr>
              <a:spcBef>
                <a:spcPct val="50000"/>
              </a:spcBef>
            </a:pPr>
            <a:r>
              <a:rPr lang="en-US" altLang="en-US" sz="1900" dirty="0" err="1"/>
              <a:t>Meghnad</a:t>
            </a:r>
            <a:r>
              <a:rPr lang="en-US" altLang="en-US" sz="1900" dirty="0"/>
              <a:t> </a:t>
            </a:r>
            <a:r>
              <a:rPr lang="en-US" altLang="en-US" sz="1900" dirty="0" err="1"/>
              <a:t>Saha</a:t>
            </a:r>
            <a:r>
              <a:rPr lang="en-US" altLang="en-US" sz="1900" dirty="0"/>
              <a:t>, </a:t>
            </a:r>
            <a:r>
              <a:rPr lang="en-US" altLang="en-US" sz="1900" i="1" dirty="0"/>
              <a:t>Physicist</a:t>
            </a:r>
          </a:p>
          <a:p>
            <a:pPr>
              <a:spcBef>
                <a:spcPct val="50000"/>
              </a:spcBef>
            </a:pPr>
            <a:r>
              <a:rPr lang="en-US" altLang="en-US" sz="1900" dirty="0" err="1"/>
              <a:t>Birbal</a:t>
            </a:r>
            <a:r>
              <a:rPr lang="en-US" altLang="en-US" sz="1900" dirty="0"/>
              <a:t> </a:t>
            </a:r>
            <a:r>
              <a:rPr lang="en-US" altLang="en-US" sz="1900" dirty="0" err="1"/>
              <a:t>Sahni</a:t>
            </a:r>
            <a:r>
              <a:rPr lang="en-US" altLang="en-US" sz="1900" dirty="0"/>
              <a:t>, </a:t>
            </a:r>
            <a:r>
              <a:rPr lang="en-US" altLang="en-US" sz="1900" i="1" dirty="0" err="1"/>
              <a:t>Palaeo</a:t>
            </a:r>
            <a:r>
              <a:rPr lang="en-US" altLang="en-US" sz="1900" i="1" dirty="0"/>
              <a:t>-botanist</a:t>
            </a:r>
          </a:p>
        </p:txBody>
      </p:sp>
      <p:pic>
        <p:nvPicPr>
          <p:cNvPr id="56327" name="Picture 7" descr="ramanuj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650" y="1768475"/>
            <a:ext cx="2224088" cy="1998663"/>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ra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4620368"/>
            <a:ext cx="2867025" cy="2085232"/>
          </a:xfrm>
          <a:prstGeom prst="rect">
            <a:avLst/>
          </a:prstGeom>
          <a:noFill/>
          <a:extLst>
            <a:ext uri="{909E8E84-426E-40DD-AFC4-6F175D3DCCD1}">
              <a14:hiddenFill xmlns:a14="http://schemas.microsoft.com/office/drawing/2010/main">
                <a:solidFill>
                  <a:srgbClr val="FFFFFF"/>
                </a:solidFill>
              </a14:hiddenFill>
            </a:ext>
          </a:extLst>
        </p:spPr>
      </p:pic>
      <p:pic>
        <p:nvPicPr>
          <p:cNvPr id="56329" name="Picture 9" descr="nobelprize"/>
          <p:cNvPicPr>
            <a:picLocks noChangeAspect="1" noChangeArrowheads="1"/>
          </p:cNvPicPr>
          <p:nvPr/>
        </p:nvPicPr>
        <p:blipFill>
          <a:blip r:embed="rId4" cstate="print">
            <a:lum bright="30000"/>
            <a:extLst>
              <a:ext uri="{28A0092B-C50C-407E-A947-70E740481C1C}">
                <a14:useLocalDpi xmlns:a14="http://schemas.microsoft.com/office/drawing/2010/main" val="0"/>
              </a:ext>
            </a:extLst>
          </a:blip>
          <a:srcRect/>
          <a:stretch>
            <a:fillRect/>
          </a:stretch>
        </p:blipFill>
        <p:spPr bwMode="auto">
          <a:xfrm>
            <a:off x="3481388" y="3030538"/>
            <a:ext cx="509587" cy="509587"/>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descr="nobelprize"/>
          <p:cNvPicPr>
            <a:picLocks noChangeAspect="1" noChangeArrowheads="1"/>
          </p:cNvPicPr>
          <p:nvPr/>
        </p:nvPicPr>
        <p:blipFill>
          <a:blip r:embed="rId4" cstate="print">
            <a:lum bright="36000"/>
            <a:extLst>
              <a:ext uri="{28A0092B-C50C-407E-A947-70E740481C1C}">
                <a14:useLocalDpi xmlns:a14="http://schemas.microsoft.com/office/drawing/2010/main" val="0"/>
              </a:ext>
            </a:extLst>
          </a:blip>
          <a:srcRect/>
          <a:stretch>
            <a:fillRect/>
          </a:stretch>
        </p:blipFill>
        <p:spPr bwMode="auto">
          <a:xfrm>
            <a:off x="8374063" y="5305425"/>
            <a:ext cx="509587" cy="509588"/>
          </a:xfrm>
          <a:prstGeom prst="rect">
            <a:avLst/>
          </a:prstGeom>
          <a:noFill/>
          <a:extLst>
            <a:ext uri="{909E8E84-426E-40DD-AFC4-6F175D3DCCD1}">
              <a14:hiddenFill xmlns:a14="http://schemas.microsoft.com/office/drawing/2010/main">
                <a:solidFill>
                  <a:srgbClr val="FFFFFF"/>
                </a:solidFill>
              </a14:hiddenFill>
            </a:ext>
          </a:extLst>
        </p:spPr>
      </p:pic>
      <p:grpSp>
        <p:nvGrpSpPr>
          <p:cNvPr id="56331" name="Group 11"/>
          <p:cNvGrpSpPr>
            <a:grpSpLocks/>
          </p:cNvGrpSpPr>
          <p:nvPr/>
        </p:nvGrpSpPr>
        <p:grpSpPr bwMode="auto">
          <a:xfrm>
            <a:off x="2789238" y="69850"/>
            <a:ext cx="6202362" cy="425450"/>
            <a:chOff x="752" y="44"/>
            <a:chExt cx="4912" cy="268"/>
          </a:xfrm>
        </p:grpSpPr>
        <p:sp>
          <p:nvSpPr>
            <p:cNvPr id="56332" name="Line 12"/>
            <p:cNvSpPr>
              <a:spLocks noChangeShapeType="1"/>
            </p:cNvSpPr>
            <p:nvPr/>
          </p:nvSpPr>
          <p:spPr bwMode="auto">
            <a:xfrm>
              <a:off x="752" y="144"/>
              <a:ext cx="4912" cy="0"/>
            </a:xfrm>
            <a:prstGeom prst="line">
              <a:avLst/>
            </a:prstGeom>
            <a:noFill/>
            <a:ln w="38100" cmpd="dbl">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3" name="Line 13"/>
            <p:cNvSpPr>
              <a:spLocks noChangeShapeType="1"/>
            </p:cNvSpPr>
            <p:nvPr/>
          </p:nvSpPr>
          <p:spPr bwMode="auto">
            <a:xfrm>
              <a:off x="5574" y="44"/>
              <a:ext cx="0" cy="268"/>
            </a:xfrm>
            <a:prstGeom prst="line">
              <a:avLst/>
            </a:prstGeom>
            <a:noFill/>
            <a:ln w="38100" cmpd="dbl">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334" name="Text Box 14"/>
          <p:cNvSpPr txBox="1">
            <a:spLocks noChangeArrowheads="1"/>
          </p:cNvSpPr>
          <p:nvPr/>
        </p:nvSpPr>
        <p:spPr bwMode="auto">
          <a:xfrm>
            <a:off x="152400" y="165100"/>
            <a:ext cx="8288338" cy="523220"/>
          </a:xfrm>
          <a:prstGeom prst="rect">
            <a:avLst/>
          </a:prstGeom>
          <a:solidFill>
            <a:schemeClr val="bg1">
              <a:lumMod val="50000"/>
            </a:schemeClr>
          </a:solidFill>
          <a:ln>
            <a:noFill/>
          </a:ln>
          <a:effectLst/>
        </p:spPr>
        <p:txBody>
          <a:bodyPr wrap="square">
            <a:spAutoFit/>
          </a:bodyPr>
          <a:lstStyle/>
          <a:p>
            <a:pPr eaLnBrk="0" hangingPunct="0">
              <a:spcBef>
                <a:spcPct val="50000"/>
              </a:spcBef>
            </a:pPr>
            <a:r>
              <a:rPr lang="en-US" altLang="en-US" sz="2800" dirty="0" smtClean="0">
                <a:solidFill>
                  <a:schemeClr val="bg1"/>
                </a:solidFill>
              </a:rPr>
              <a:t> Recognitions in early stage of Modern  Era of Science </a:t>
            </a:r>
            <a:endParaRPr lang="en-US" altLang="en-US" sz="2800" dirty="0">
              <a:solidFill>
                <a:srgbClr val="00FFFF"/>
              </a:solidFill>
            </a:endParaRPr>
          </a:p>
        </p:txBody>
      </p:sp>
      <p:sp>
        <p:nvSpPr>
          <p:cNvPr id="56335" name="Rectangle 15"/>
          <p:cNvSpPr>
            <a:spLocks noChangeArrowheads="1"/>
          </p:cNvSpPr>
          <p:nvPr/>
        </p:nvSpPr>
        <p:spPr bwMode="auto">
          <a:xfrm>
            <a:off x="4433888" y="4784725"/>
            <a:ext cx="2755900" cy="6016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6" name="Text Box 16"/>
          <p:cNvSpPr txBox="1">
            <a:spLocks noChangeArrowheads="1"/>
          </p:cNvSpPr>
          <p:nvPr/>
        </p:nvSpPr>
        <p:spPr bwMode="auto">
          <a:xfrm>
            <a:off x="4876800" y="3920966"/>
            <a:ext cx="4068763" cy="2708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Sir K. S. Krishnan, </a:t>
            </a:r>
            <a:r>
              <a:rPr lang="en-US" altLang="en-US" sz="2000" i="1" dirty="0"/>
              <a:t>Physicist</a:t>
            </a:r>
          </a:p>
          <a:p>
            <a:pPr>
              <a:spcBef>
                <a:spcPct val="50000"/>
              </a:spcBef>
            </a:pPr>
            <a:r>
              <a:rPr lang="en-US" altLang="en-US" sz="2000" dirty="0" err="1"/>
              <a:t>Homi</a:t>
            </a:r>
            <a:r>
              <a:rPr lang="en-US" altLang="en-US" sz="2000" dirty="0"/>
              <a:t> J. </a:t>
            </a:r>
            <a:r>
              <a:rPr lang="en-US" altLang="en-US" sz="2000" dirty="0" err="1"/>
              <a:t>Bhabha</a:t>
            </a:r>
            <a:r>
              <a:rPr lang="en-US" altLang="en-US" sz="2000" dirty="0"/>
              <a:t>, </a:t>
            </a:r>
            <a:r>
              <a:rPr lang="en-US" altLang="en-US" sz="2000" i="1" dirty="0"/>
              <a:t>Physicist</a:t>
            </a:r>
          </a:p>
          <a:p>
            <a:pPr>
              <a:spcBef>
                <a:spcPct val="50000"/>
              </a:spcBef>
            </a:pPr>
            <a:r>
              <a:rPr lang="en-US" altLang="en-US" sz="2000" dirty="0"/>
              <a:t>Sir S. S. Bhatnagar, </a:t>
            </a:r>
            <a:r>
              <a:rPr lang="en-US" altLang="en-US" sz="2000" i="1" dirty="0"/>
              <a:t>Chemist</a:t>
            </a:r>
          </a:p>
          <a:p>
            <a:pPr>
              <a:spcBef>
                <a:spcPct val="50000"/>
              </a:spcBef>
            </a:pPr>
            <a:r>
              <a:rPr lang="en-US" altLang="en-US" sz="2000" b="1" dirty="0"/>
              <a:t>S. Chandrasekhar, </a:t>
            </a:r>
            <a:r>
              <a:rPr lang="en-US" altLang="en-US" sz="2000" b="1" i="1" dirty="0"/>
              <a:t>Astrophysicist</a:t>
            </a:r>
            <a:r>
              <a:rPr lang="en-US" altLang="en-US" sz="2000" i="1" dirty="0"/>
              <a:t> </a:t>
            </a:r>
          </a:p>
          <a:p>
            <a:pPr>
              <a:spcBef>
                <a:spcPct val="50000"/>
              </a:spcBef>
            </a:pPr>
            <a:r>
              <a:rPr lang="en-US" altLang="en-US" sz="2000" dirty="0"/>
              <a:t>P. C. </a:t>
            </a:r>
            <a:r>
              <a:rPr lang="en-US" altLang="en-US" sz="2000" dirty="0" err="1"/>
              <a:t>Mahalanobis</a:t>
            </a:r>
            <a:r>
              <a:rPr lang="en-US" altLang="en-US" sz="2000" dirty="0"/>
              <a:t>, </a:t>
            </a:r>
            <a:r>
              <a:rPr lang="en-US" altLang="en-US" sz="2000" i="1" dirty="0"/>
              <a:t>Statistician</a:t>
            </a:r>
          </a:p>
          <a:p>
            <a:pPr>
              <a:spcBef>
                <a:spcPct val="50000"/>
              </a:spcBef>
            </a:pPr>
            <a:r>
              <a:rPr lang="en-US" altLang="en-US" sz="2000" dirty="0"/>
              <a:t>D.N. </a:t>
            </a:r>
            <a:r>
              <a:rPr lang="en-US" altLang="en-US" sz="2000" dirty="0" err="1"/>
              <a:t>Wadia</a:t>
            </a:r>
            <a:r>
              <a:rPr lang="en-US" altLang="en-US" sz="2000" dirty="0"/>
              <a:t>, </a:t>
            </a:r>
            <a:r>
              <a:rPr lang="en-US" altLang="en-US" sz="2000" i="1" dirty="0"/>
              <a:t>Geologist</a:t>
            </a:r>
          </a:p>
        </p:txBody>
      </p:sp>
    </p:spTree>
    <p:extLst>
      <p:ext uri="{BB962C8B-B14F-4D97-AF65-F5344CB8AC3E}">
        <p14:creationId xmlns:p14="http://schemas.microsoft.com/office/powerpoint/2010/main" val="2651717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openletters.in/wp-content/uploads/2011/06/india-outsource1.jpg"/>
          <p:cNvPicPr>
            <a:picLocks noChangeAspect="1" noChangeArrowheads="1"/>
          </p:cNvPicPr>
          <p:nvPr/>
        </p:nvPicPr>
        <p:blipFill>
          <a:blip r:embed="rId2">
            <a:lum bright="-40000"/>
            <a:extLst>
              <a:ext uri="{28A0092B-C50C-407E-A947-70E740481C1C}">
                <a14:useLocalDpi xmlns:a14="http://schemas.microsoft.com/office/drawing/2010/main" val="0"/>
              </a:ext>
            </a:extLst>
          </a:blip>
          <a:srcRect l="7214"/>
          <a:stretch>
            <a:fillRect/>
          </a:stretch>
        </p:blipFill>
        <p:spPr bwMode="auto">
          <a:xfrm>
            <a:off x="89053" y="105926"/>
            <a:ext cx="6083147" cy="385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71621" y="4508718"/>
            <a:ext cx="5813455" cy="1815882"/>
          </a:xfrm>
          <a:prstGeom prst="rect">
            <a:avLst/>
          </a:prstGeom>
          <a:solidFill>
            <a:srgbClr val="0070C0"/>
          </a:solidFill>
          <a:ln>
            <a:solidFill>
              <a:schemeClr val="tx1"/>
            </a:solidFill>
          </a:ln>
        </p:spPr>
        <p:txBody>
          <a:bodyPr wrap="square">
            <a:spAutoFit/>
          </a:bodyPr>
          <a:lstStyle/>
          <a:p>
            <a:r>
              <a:rPr lang="en-US" altLang="zh-TW"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Therefore, if one </a:t>
            </a:r>
            <a:r>
              <a:rPr lang="en-US" altLang="zh-TW"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extrapolates </a:t>
            </a:r>
            <a:r>
              <a:rPr lang="en-US" altLang="zh-TW"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to today, it should not come as a surprise that India’s technological prowess </a:t>
            </a:r>
            <a:r>
              <a:rPr lang="en-US" altLang="zh-TW"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grew </a:t>
            </a:r>
            <a:r>
              <a:rPr lang="en-US" altLang="zh-TW"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from </a:t>
            </a:r>
            <a:r>
              <a:rPr lang="en-US" altLang="zh-TW"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good </a:t>
            </a:r>
            <a:r>
              <a:rPr lang="en-US" altLang="zh-TW" sz="2800" b="1" dirty="0" smtClean="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foundations</a:t>
            </a:r>
            <a:endParaRPr lang="en-US" sz="28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2473"/>
            <a:ext cx="2438400" cy="40261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38600"/>
            <a:ext cx="3116536" cy="2285999"/>
          </a:xfrm>
          <a:prstGeom prst="rect">
            <a:avLst/>
          </a:prstGeom>
        </p:spPr>
      </p:pic>
    </p:spTree>
    <p:extLst>
      <p:ext uri="{BB962C8B-B14F-4D97-AF65-F5344CB8AC3E}">
        <p14:creationId xmlns:p14="http://schemas.microsoft.com/office/powerpoint/2010/main" val="3227547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819150"/>
            <a:ext cx="10896600" cy="6038850"/>
          </a:xfrm>
          <a:prstGeom prst="rect">
            <a:avLst/>
          </a:prstGeom>
          <a:noFill/>
          <a:ln w="9525">
            <a:noFill/>
            <a:miter lim="800000"/>
            <a:headEnd/>
            <a:tailEnd/>
          </a:ln>
        </p:spPr>
      </p:pic>
      <p:sp>
        <p:nvSpPr>
          <p:cNvPr id="4" name="TextBox 3"/>
          <p:cNvSpPr txBox="1"/>
          <p:nvPr/>
        </p:nvSpPr>
        <p:spPr>
          <a:xfrm>
            <a:off x="3962400" y="990600"/>
            <a:ext cx="4343400" cy="369332"/>
          </a:xfrm>
          <a:prstGeom prst="rect">
            <a:avLst/>
          </a:prstGeom>
          <a:noFill/>
        </p:spPr>
        <p:txBody>
          <a:bodyPr wrap="square" rtlCol="0">
            <a:spAutoFit/>
          </a:bodyPr>
          <a:lstStyle/>
          <a:p>
            <a:r>
              <a:rPr lang="en-US" b="1" dirty="0" smtClean="0">
                <a:solidFill>
                  <a:srgbClr val="008000"/>
                </a:solidFill>
              </a:rPr>
              <a:t>a b c d e f g h I j k l m n o p q r s t u v w x y z</a:t>
            </a:r>
            <a:endParaRPr lang="en-US" b="1" dirty="0">
              <a:solidFill>
                <a:srgbClr val="008000"/>
              </a:solidFill>
            </a:endParaRPr>
          </a:p>
        </p:txBody>
      </p:sp>
      <p:sp>
        <p:nvSpPr>
          <p:cNvPr id="5" name="TextBox 4"/>
          <p:cNvSpPr txBox="1"/>
          <p:nvPr/>
        </p:nvSpPr>
        <p:spPr>
          <a:xfrm>
            <a:off x="2514600" y="2590800"/>
            <a:ext cx="4495800" cy="369332"/>
          </a:xfrm>
          <a:prstGeom prst="rect">
            <a:avLst/>
          </a:prstGeom>
          <a:noFill/>
        </p:spPr>
        <p:txBody>
          <a:bodyPr wrap="square" rtlCol="0">
            <a:spAutoFit/>
          </a:bodyPr>
          <a:lstStyle/>
          <a:p>
            <a:r>
              <a:rPr lang="en-US" b="1" dirty="0" smtClean="0">
                <a:solidFill>
                  <a:srgbClr val="C00000"/>
                </a:solidFill>
                <a:latin typeface="Symbol" pitchFamily="18" charset="2"/>
              </a:rPr>
              <a:t>a b g d e z h q </a:t>
            </a:r>
            <a:r>
              <a:rPr lang="en-US" b="1" dirty="0" err="1" smtClean="0">
                <a:solidFill>
                  <a:srgbClr val="C00000"/>
                </a:solidFill>
                <a:latin typeface="Symbol" pitchFamily="18" charset="2"/>
              </a:rPr>
              <a:t>i</a:t>
            </a:r>
            <a:r>
              <a:rPr lang="en-US" b="1" dirty="0" smtClean="0">
                <a:solidFill>
                  <a:srgbClr val="C00000"/>
                </a:solidFill>
                <a:latin typeface="Symbol" pitchFamily="18" charset="2"/>
              </a:rPr>
              <a:t> k l m n o x p r s t u f c y w</a:t>
            </a:r>
            <a:endParaRPr lang="en-US" b="1" dirty="0">
              <a:solidFill>
                <a:srgbClr val="C00000"/>
              </a:solidFill>
              <a:latin typeface="Symbol" pitchFamily="18" charset="2"/>
            </a:endParaRPr>
          </a:p>
        </p:txBody>
      </p:sp>
      <p:grpSp>
        <p:nvGrpSpPr>
          <p:cNvPr id="8" name="Group 7"/>
          <p:cNvGrpSpPr/>
          <p:nvPr/>
        </p:nvGrpSpPr>
        <p:grpSpPr>
          <a:xfrm>
            <a:off x="228600" y="0"/>
            <a:ext cx="8763000" cy="914400"/>
            <a:chOff x="228600" y="0"/>
            <a:chExt cx="8763000" cy="914400"/>
          </a:xfrm>
        </p:grpSpPr>
        <p:sp>
          <p:nvSpPr>
            <p:cNvPr id="6" name="TextBox 5"/>
            <p:cNvSpPr txBox="1"/>
            <p:nvPr/>
          </p:nvSpPr>
          <p:spPr>
            <a:xfrm>
              <a:off x="228600" y="0"/>
              <a:ext cx="8763000" cy="523220"/>
            </a:xfrm>
            <a:prstGeom prst="rect">
              <a:avLst/>
            </a:prstGeom>
            <a:noFill/>
          </p:spPr>
          <p:txBody>
            <a:bodyPr wrap="square" rtlCol="0">
              <a:spAutoFit/>
            </a:bodyPr>
            <a:lstStyle/>
            <a:p>
              <a:r>
                <a:rPr lang="en-US" sz="2800" dirty="0" smtClean="0"/>
                <a:t>The </a:t>
              </a:r>
              <a:r>
                <a:rPr lang="en-US" sz="2800" b="1" dirty="0" smtClean="0">
                  <a:solidFill>
                    <a:srgbClr val="008000"/>
                  </a:solidFill>
                </a:rPr>
                <a:t>Latin alphabet </a:t>
              </a:r>
              <a:r>
                <a:rPr lang="en-US" sz="2800" dirty="0" smtClean="0"/>
                <a:t>is in widespread use across the world</a:t>
              </a:r>
              <a:endParaRPr lang="en-US" sz="2800" dirty="0"/>
            </a:p>
          </p:txBody>
        </p:sp>
        <p:sp>
          <p:nvSpPr>
            <p:cNvPr id="7" name="TextBox 6"/>
            <p:cNvSpPr txBox="1"/>
            <p:nvPr/>
          </p:nvSpPr>
          <p:spPr>
            <a:xfrm>
              <a:off x="228600" y="391180"/>
              <a:ext cx="8763000" cy="523220"/>
            </a:xfrm>
            <a:prstGeom prst="rect">
              <a:avLst/>
            </a:prstGeom>
            <a:noFill/>
          </p:spPr>
          <p:txBody>
            <a:bodyPr wrap="square" rtlCol="0">
              <a:spAutoFit/>
            </a:bodyPr>
            <a:lstStyle/>
            <a:p>
              <a:r>
                <a:rPr lang="en-US" sz="2800" dirty="0" smtClean="0"/>
                <a:t>The </a:t>
              </a:r>
              <a:r>
                <a:rPr lang="en-US" sz="2800" b="1" dirty="0" smtClean="0">
                  <a:solidFill>
                    <a:srgbClr val="C00000"/>
                  </a:solidFill>
                </a:rPr>
                <a:t>Greek alphabet</a:t>
              </a:r>
              <a:r>
                <a:rPr lang="en-US" sz="2800" dirty="0" smtClean="0">
                  <a:solidFill>
                    <a:srgbClr val="C00000"/>
                  </a:solidFill>
                </a:rPr>
                <a:t> </a:t>
              </a:r>
              <a:r>
                <a:rPr lang="en-US" sz="2800" dirty="0" smtClean="0"/>
                <a:t>is used only in a tiny region</a:t>
              </a:r>
              <a:endParaRPr lang="en-US" sz="2800" dirty="0"/>
            </a:p>
          </p:txBody>
        </p:sp>
      </p:grpSp>
      <p:sp>
        <p:nvSpPr>
          <p:cNvPr id="9" name="TextBox 8"/>
          <p:cNvSpPr txBox="1"/>
          <p:nvPr/>
        </p:nvSpPr>
        <p:spPr>
          <a:xfrm>
            <a:off x="304800" y="4760893"/>
            <a:ext cx="8763000" cy="954107"/>
          </a:xfrm>
          <a:prstGeom prst="rect">
            <a:avLst/>
          </a:prstGeom>
          <a:solidFill>
            <a:schemeClr val="bg2"/>
          </a:solidFill>
          <a:effectLst>
            <a:softEdge rad="127000"/>
          </a:effectLst>
        </p:spPr>
        <p:txBody>
          <a:bodyPr wrap="square" rtlCol="0">
            <a:spAutoFit/>
          </a:bodyPr>
          <a:lstStyle/>
          <a:p>
            <a:r>
              <a:rPr lang="en-US" sz="2800" dirty="0" smtClean="0">
                <a:solidFill>
                  <a:srgbClr val="0000CC"/>
                </a:solidFill>
              </a:rPr>
              <a:t>Yet everyone who has studied science or technology in the whole world is very familiar with the Greek alphabet…</a:t>
            </a:r>
            <a:endParaRPr lang="en-US" sz="2800" dirty="0">
              <a:solidFill>
                <a:srgbClr val="0000CC"/>
              </a:solidFill>
            </a:endParaRPr>
          </a:p>
        </p:txBody>
      </p:sp>
      <p:sp>
        <p:nvSpPr>
          <p:cNvPr id="10" name="TextBox 9"/>
          <p:cNvSpPr txBox="1"/>
          <p:nvPr/>
        </p:nvSpPr>
        <p:spPr>
          <a:xfrm>
            <a:off x="228600" y="5751493"/>
            <a:ext cx="8763000" cy="954107"/>
          </a:xfrm>
          <a:prstGeom prst="rect">
            <a:avLst/>
          </a:prstGeom>
          <a:noFill/>
        </p:spPr>
        <p:txBody>
          <a:bodyPr wrap="square" rtlCol="0">
            <a:spAutoFit/>
          </a:bodyPr>
          <a:lstStyle/>
          <a:p>
            <a:r>
              <a:rPr lang="en-US" sz="2800" dirty="0" smtClean="0">
                <a:solidFill>
                  <a:srgbClr val="C00000"/>
                </a:solidFill>
              </a:rPr>
              <a:t>This seemingly trivial fact indicates the enormous influence of Greek pioneering ideas on modern scientific thought. </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8763000" cy="1815882"/>
          </a:xfrm>
          <a:prstGeom prst="rect">
            <a:avLst/>
          </a:prstGeom>
          <a:noFill/>
        </p:spPr>
        <p:txBody>
          <a:bodyPr wrap="square" rtlCol="0">
            <a:spAutoFit/>
          </a:bodyPr>
          <a:lstStyle/>
          <a:p>
            <a:r>
              <a:rPr lang="en-US" sz="2800" dirty="0" smtClean="0"/>
              <a:t>Every branch of scientific advancement takes Greek ideas and Greek terminology for granted, often without even realizing the enormous debt we owe to the ancient Greek scientists and philosophers. </a:t>
            </a:r>
            <a:endParaRPr lang="en-US" sz="2800" dirty="0"/>
          </a:p>
        </p:txBody>
      </p:sp>
      <p:sp>
        <p:nvSpPr>
          <p:cNvPr id="4" name="TextBox 3"/>
          <p:cNvSpPr txBox="1"/>
          <p:nvPr/>
        </p:nvSpPr>
        <p:spPr>
          <a:xfrm>
            <a:off x="0" y="2286000"/>
            <a:ext cx="8763000" cy="1384995"/>
          </a:xfrm>
          <a:prstGeom prst="rect">
            <a:avLst/>
          </a:prstGeom>
          <a:noFill/>
        </p:spPr>
        <p:txBody>
          <a:bodyPr wrap="square" rtlCol="0">
            <a:spAutoFit/>
          </a:bodyPr>
          <a:lstStyle/>
          <a:p>
            <a:r>
              <a:rPr lang="en-US" sz="2800" dirty="0" smtClean="0"/>
              <a:t>Even today, many of the questions asked by the ancient Greek philosophers in a wide variety of fields, are still being asked, and we are still seeking the answers…</a:t>
            </a:r>
            <a:endParaRPr lang="en-US" sz="2800" dirty="0"/>
          </a:p>
        </p:txBody>
      </p:sp>
      <p:sp>
        <p:nvSpPr>
          <p:cNvPr id="5" name="TextBox 4"/>
          <p:cNvSpPr txBox="1"/>
          <p:nvPr/>
        </p:nvSpPr>
        <p:spPr>
          <a:xfrm>
            <a:off x="76200" y="4114800"/>
            <a:ext cx="8915400" cy="523220"/>
          </a:xfrm>
          <a:prstGeom prst="rect">
            <a:avLst/>
          </a:prstGeom>
          <a:noFill/>
        </p:spPr>
        <p:txBody>
          <a:bodyPr wrap="square" rtlCol="0">
            <a:spAutoFit/>
          </a:bodyPr>
          <a:lstStyle/>
          <a:p>
            <a:r>
              <a:rPr lang="en-US" sz="2800" dirty="0" smtClean="0">
                <a:solidFill>
                  <a:srgbClr val="0000CC"/>
                </a:solidFill>
              </a:rPr>
              <a:t>Some of these ideas will be highlighted in this brief address.  </a:t>
            </a:r>
            <a:endParaRPr lang="en-US" sz="2800" dirty="0">
              <a:solidFill>
                <a:srgbClr val="0000C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724400" cy="523220"/>
          </a:xfrm>
          <a:prstGeom prst="rect">
            <a:avLst/>
          </a:prstGeom>
          <a:noFill/>
        </p:spPr>
        <p:txBody>
          <a:bodyPr wrap="square" rtlCol="0">
            <a:spAutoFit/>
          </a:bodyPr>
          <a:lstStyle/>
          <a:p>
            <a:r>
              <a:rPr lang="en-US" sz="2800" b="1" dirty="0" smtClean="0"/>
              <a:t>Architecture and Construction</a:t>
            </a:r>
            <a:endParaRPr lang="en-US" sz="2800" b="1" dirty="0"/>
          </a:p>
        </p:txBody>
      </p:sp>
      <p:sp>
        <p:nvSpPr>
          <p:cNvPr id="3" name="TextBox 2"/>
          <p:cNvSpPr txBox="1"/>
          <p:nvPr/>
        </p:nvSpPr>
        <p:spPr>
          <a:xfrm>
            <a:off x="228600" y="569893"/>
            <a:ext cx="8763000" cy="954107"/>
          </a:xfrm>
          <a:prstGeom prst="rect">
            <a:avLst/>
          </a:prstGeom>
          <a:noFill/>
        </p:spPr>
        <p:txBody>
          <a:bodyPr wrap="square" rtlCol="0">
            <a:spAutoFit/>
          </a:bodyPr>
          <a:lstStyle/>
          <a:p>
            <a:r>
              <a:rPr lang="en-US" sz="2800" dirty="0" smtClean="0"/>
              <a:t>The largest objects existing in the modern world which betray Greek influence are buildings…</a:t>
            </a:r>
            <a:endParaRPr lang="en-US" sz="2800" dirty="0"/>
          </a:p>
        </p:txBody>
      </p:sp>
      <p:grpSp>
        <p:nvGrpSpPr>
          <p:cNvPr id="12" name="Group 11"/>
          <p:cNvGrpSpPr/>
          <p:nvPr/>
        </p:nvGrpSpPr>
        <p:grpSpPr>
          <a:xfrm>
            <a:off x="381000" y="4258056"/>
            <a:ext cx="8229600" cy="2466654"/>
            <a:chOff x="381000" y="4258056"/>
            <a:chExt cx="8229600" cy="2466654"/>
          </a:xfrm>
        </p:grpSpPr>
        <p:pic>
          <p:nvPicPr>
            <p:cNvPr id="14338" name="Picture 2" descr="Image result for acropolis"/>
            <p:cNvPicPr>
              <a:picLocks noChangeAspect="1" noChangeArrowheads="1"/>
            </p:cNvPicPr>
            <p:nvPr/>
          </p:nvPicPr>
          <p:blipFill>
            <a:blip r:embed="rId2" cstate="print"/>
            <a:srcRect/>
            <a:stretch>
              <a:fillRect/>
            </a:stretch>
          </p:blipFill>
          <p:spPr bwMode="auto">
            <a:xfrm>
              <a:off x="838201" y="4267200"/>
              <a:ext cx="2743200" cy="2058850"/>
            </a:xfrm>
            <a:prstGeom prst="rect">
              <a:avLst/>
            </a:prstGeom>
            <a:noFill/>
          </p:spPr>
        </p:pic>
        <p:sp>
          <p:nvSpPr>
            <p:cNvPr id="6" name="TextBox 5"/>
            <p:cNvSpPr txBox="1"/>
            <p:nvPr/>
          </p:nvSpPr>
          <p:spPr>
            <a:xfrm>
              <a:off x="381000" y="6324600"/>
              <a:ext cx="8229600" cy="400110"/>
            </a:xfrm>
            <a:prstGeom prst="rect">
              <a:avLst/>
            </a:prstGeom>
            <a:noFill/>
          </p:spPr>
          <p:txBody>
            <a:bodyPr wrap="square" rtlCol="0">
              <a:spAutoFit/>
            </a:bodyPr>
            <a:lstStyle/>
            <a:p>
              <a:r>
                <a:rPr lang="en-US" dirty="0" smtClean="0"/>
                <a:t>            </a:t>
              </a:r>
              <a:r>
                <a:rPr lang="en-US" sz="2000" dirty="0" smtClean="0">
                  <a:solidFill>
                    <a:srgbClr val="0000CC"/>
                  </a:solidFill>
                </a:rPr>
                <a:t>Parthenon, 5</a:t>
              </a:r>
              <a:r>
                <a:rPr lang="en-US" sz="2000" baseline="30000" dirty="0" smtClean="0">
                  <a:solidFill>
                    <a:srgbClr val="0000CC"/>
                  </a:solidFill>
                </a:rPr>
                <a:t>th</a:t>
              </a:r>
              <a:r>
                <a:rPr lang="en-US" sz="2000" dirty="0" smtClean="0">
                  <a:solidFill>
                    <a:srgbClr val="0000CC"/>
                  </a:solidFill>
                </a:rPr>
                <a:t> c. BCE	       Victor Emmanuel Memorial, 19</a:t>
              </a:r>
              <a:r>
                <a:rPr lang="en-US" sz="2000" baseline="30000" dirty="0" smtClean="0">
                  <a:solidFill>
                    <a:srgbClr val="0000CC"/>
                  </a:solidFill>
                </a:rPr>
                <a:t>th</a:t>
              </a:r>
              <a:r>
                <a:rPr lang="en-US" sz="2000" dirty="0" smtClean="0">
                  <a:solidFill>
                    <a:srgbClr val="0000CC"/>
                  </a:solidFill>
                </a:rPr>
                <a:t> c. CE</a:t>
              </a:r>
              <a:endParaRPr lang="en-US" sz="2000" dirty="0">
                <a:solidFill>
                  <a:srgbClr val="0000CC"/>
                </a:solidFill>
              </a:endParaRPr>
            </a:p>
          </p:txBody>
        </p:sp>
        <p:pic>
          <p:nvPicPr>
            <p:cNvPr id="4" name="Picture 2" descr="Related image"/>
            <p:cNvPicPr>
              <a:picLocks noChangeAspect="1" noChangeArrowheads="1"/>
            </p:cNvPicPr>
            <p:nvPr/>
          </p:nvPicPr>
          <p:blipFill>
            <a:blip r:embed="rId3" cstate="print"/>
            <a:srcRect/>
            <a:stretch>
              <a:fillRect/>
            </a:stretch>
          </p:blipFill>
          <p:spPr bwMode="auto">
            <a:xfrm>
              <a:off x="4907502" y="4258056"/>
              <a:ext cx="3093498" cy="2057400"/>
            </a:xfrm>
            <a:prstGeom prst="rect">
              <a:avLst/>
            </a:prstGeom>
            <a:noFill/>
          </p:spPr>
        </p:pic>
      </p:grpSp>
      <p:grpSp>
        <p:nvGrpSpPr>
          <p:cNvPr id="11" name="Group 10"/>
          <p:cNvGrpSpPr/>
          <p:nvPr/>
        </p:nvGrpSpPr>
        <p:grpSpPr>
          <a:xfrm>
            <a:off x="381000" y="1676400"/>
            <a:ext cx="8229600" cy="2469178"/>
            <a:chOff x="381000" y="1676400"/>
            <a:chExt cx="8229600" cy="2469178"/>
          </a:xfrm>
        </p:grpSpPr>
        <p:pic>
          <p:nvPicPr>
            <p:cNvPr id="14342" name="Picture 6" descr="Mycenae - outer walls detail"/>
            <p:cNvPicPr>
              <a:picLocks noChangeAspect="1" noChangeArrowheads="1"/>
            </p:cNvPicPr>
            <p:nvPr/>
          </p:nvPicPr>
          <p:blipFill>
            <a:blip r:embed="rId4" cstate="print"/>
            <a:srcRect/>
            <a:stretch>
              <a:fillRect/>
            </a:stretch>
          </p:blipFill>
          <p:spPr bwMode="auto">
            <a:xfrm>
              <a:off x="838200" y="1676400"/>
              <a:ext cx="3104706" cy="2057400"/>
            </a:xfrm>
            <a:prstGeom prst="rect">
              <a:avLst/>
            </a:prstGeom>
            <a:noFill/>
          </p:spPr>
        </p:pic>
        <p:sp>
          <p:nvSpPr>
            <p:cNvPr id="8" name="TextBox 7"/>
            <p:cNvSpPr txBox="1"/>
            <p:nvPr/>
          </p:nvSpPr>
          <p:spPr>
            <a:xfrm>
              <a:off x="381000" y="3745468"/>
              <a:ext cx="8229600" cy="400110"/>
            </a:xfrm>
            <a:prstGeom prst="rect">
              <a:avLst/>
            </a:prstGeom>
            <a:noFill/>
          </p:spPr>
          <p:txBody>
            <a:bodyPr wrap="square" rtlCol="0">
              <a:spAutoFit/>
            </a:bodyPr>
            <a:lstStyle/>
            <a:p>
              <a:r>
                <a:rPr lang="en-US" dirty="0" smtClean="0"/>
                <a:t>	</a:t>
              </a:r>
              <a:r>
                <a:rPr lang="en-US" sz="2000" dirty="0" smtClean="0">
                  <a:solidFill>
                    <a:srgbClr val="0000CC"/>
                  </a:solidFill>
                </a:rPr>
                <a:t>Mycenae, 14</a:t>
              </a:r>
              <a:r>
                <a:rPr lang="en-US" sz="2000" baseline="30000" dirty="0" smtClean="0">
                  <a:solidFill>
                    <a:srgbClr val="0000CC"/>
                  </a:solidFill>
                </a:rPr>
                <a:t>th</a:t>
              </a:r>
              <a:r>
                <a:rPr lang="en-US" sz="2000" dirty="0" smtClean="0">
                  <a:solidFill>
                    <a:srgbClr val="0000CC"/>
                  </a:solidFill>
                </a:rPr>
                <a:t> c. BCE		    Seattle sea wall, 2017</a:t>
              </a:r>
              <a:endParaRPr lang="en-US" sz="2000" dirty="0">
                <a:solidFill>
                  <a:srgbClr val="0000CC"/>
                </a:solidFill>
              </a:endParaRPr>
            </a:p>
          </p:txBody>
        </p:sp>
        <p:pic>
          <p:nvPicPr>
            <p:cNvPr id="15362" name="Picture 2" descr="Related image"/>
            <p:cNvPicPr>
              <a:picLocks noChangeAspect="1" noChangeArrowheads="1"/>
            </p:cNvPicPr>
            <p:nvPr/>
          </p:nvPicPr>
          <p:blipFill>
            <a:blip r:embed="rId5" cstate="print"/>
            <a:srcRect/>
            <a:stretch>
              <a:fillRect/>
            </a:stretch>
          </p:blipFill>
          <p:spPr bwMode="auto">
            <a:xfrm>
              <a:off x="4875644" y="1676400"/>
              <a:ext cx="2744356" cy="2057400"/>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2703</Words>
  <Application>Microsoft Office PowerPoint</Application>
  <PresentationFormat>On-screen Show (4:3)</PresentationFormat>
  <Paragraphs>154</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新細明體</vt:lpstr>
      <vt:lpstr>Arial</vt:lpstr>
      <vt:lpstr>Bookman Old Style</vt:lpstr>
      <vt:lpstr>Calibri</vt:lpstr>
      <vt:lpstr>Constantia</vt:lpstr>
      <vt:lpstr>Mangal</vt:lpstr>
      <vt:lpstr>Old English Text MT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Sreerup</dc:creator>
  <cp:lastModifiedBy>Director IITG</cp:lastModifiedBy>
  <cp:revision>144</cp:revision>
  <dcterms:created xsi:type="dcterms:W3CDTF">2006-08-16T00:00:00Z</dcterms:created>
  <dcterms:modified xsi:type="dcterms:W3CDTF">2018-10-30T20:04:18Z</dcterms:modified>
</cp:coreProperties>
</file>